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sldIdLst>
    <p:sldId id="256" r:id="rId2"/>
    <p:sldId id="257" r:id="rId3"/>
    <p:sldId id="263" r:id="rId4"/>
    <p:sldId id="264" r:id="rId5"/>
    <p:sldId id="265" r:id="rId6"/>
    <p:sldId id="266" r:id="rId7"/>
    <p:sldId id="267" r:id="rId8"/>
    <p:sldId id="268" r:id="rId9"/>
    <p:sldId id="269" r:id="rId10"/>
    <p:sldId id="270" r:id="rId11"/>
    <p:sldId id="271" r:id="rId12"/>
    <p:sldId id="272" r:id="rId13"/>
    <p:sldId id="273" r:id="rId14"/>
    <p:sldId id="274" r:id="rId15"/>
    <p:sldId id="258" r:id="rId16"/>
    <p:sldId id="259" r:id="rId17"/>
    <p:sldId id="260" r:id="rId18"/>
    <p:sldId id="261" r:id="rId19"/>
    <p:sldId id="26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2A7C3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1088" y="5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nl-NL" smtClean="0"/>
              <a:t>Titelstijl van model bewerken</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titelstijl van het model te bewerken</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10-01-18</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nl-NL" smtClean="0"/>
              <a:t>Titelstijl van model bewerken</a:t>
            </a:r>
            <a:endParaRPr/>
          </a:p>
        </p:txBody>
      </p:sp>
      <p:sp>
        <p:nvSpPr>
          <p:cNvPr id="3" name="Content Placeholder 2"/>
          <p:cNvSpPr>
            <a:spLocks noGrp="1"/>
          </p:cNvSpPr>
          <p:nvPr>
            <p:ph idx="1"/>
          </p:nvPr>
        </p:nvSpPr>
        <p:spPr/>
        <p:txBody>
          <a:bodyPr/>
          <a:lstStyle>
            <a:lvl5pPr>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10-01-18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‹nr.›</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 en inhoudselementen,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nl-NL" smtClean="0"/>
              <a:t>Titelstijl van model bewerken</a:t>
            </a:r>
            <a:endParaRPr/>
          </a:p>
        </p:txBody>
      </p:sp>
      <p:sp>
        <p:nvSpPr>
          <p:cNvPr id="3" name="Content Placeholder 2"/>
          <p:cNvSpPr>
            <a:spLocks noGrp="1"/>
          </p:cNvSpPr>
          <p:nvPr>
            <p:ph idx="1"/>
          </p:nvPr>
        </p:nvSpPr>
        <p:spPr/>
        <p:txBody>
          <a:bodyPr/>
          <a:lstStyle>
            <a:lvl5pPr>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10-01-18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‹nr.›</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nl-NL" smtClean="0"/>
              <a:t>Klik om de tekststijl van het model te bewerken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eldia met 2 afbeeldingen">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nl-NL" smtClean="0"/>
              <a:t>Titelstijl van model bewerken</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titelstijl van het model te bewerken</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10-01-18</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nl-NL" smtClean="0"/>
              <a:t>Sleep de afbeelding naar de tijdelijke aanduiding of klik op het pictogram als u een afbeelding wilt toevoegen</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nl-NL" smtClean="0"/>
              <a:t>Sleep de afbeelding naar de tijdelijke aanduiding of klik op het pictogram als u een afbeelding wilt toevoegen</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nl-NL" smtClean="0"/>
              <a:t>Klik om de tekststijl van het model te bewerken</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nl-NL" smtClean="0"/>
              <a:t>Titelstijl van model bewerken</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tekststijl van het model te bewerken</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D728701E-CAF4-4159-9B3E-41C86DFFA30D}" type="datetimeFigureOut">
              <a:rPr lang="en-US" smtClean="0"/>
              <a:t>10-01-18</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162F1D00-BD13-4404-86B0-79703945A0A7}" type="slidenum">
              <a:rPr lang="en-US" smtClean="0"/>
              <a:t>‹nr.›</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ee objecten">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nl-NL" smtClean="0"/>
              <a:t>Titelstijl van model bewerken</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10-01-18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nl-NL" smtClean="0"/>
              <a:t>Titelstijl van model bewerken</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7" name="Date Placeholder 6"/>
          <p:cNvSpPr>
            <a:spLocks noGrp="1"/>
          </p:cNvSpPr>
          <p:nvPr>
            <p:ph type="dt" sz="half" idx="10"/>
          </p:nvPr>
        </p:nvSpPr>
        <p:spPr/>
        <p:txBody>
          <a:bodyPr/>
          <a:lstStyle/>
          <a:p>
            <a:fld id="{D728701E-CAF4-4159-9B3E-41C86DFFA30D}" type="datetimeFigureOut">
              <a:rPr lang="en-US" smtClean="0"/>
              <a:t>10-01-18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F1D00-BD13-4404-86B0-79703945A0A7}" type="slidenum">
              <a:rPr lang="en-US" smtClean="0"/>
              <a:t>‹nr.›</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inhoudselementen, boven en onder">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nl-NL" smtClean="0"/>
              <a:t>Titelstijl van model bewerken</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10-01-18</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162F1D00-BD13-4404-86B0-79703945A0A7}" type="slidenum">
              <a:rPr lang="en-US" smtClean="0"/>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inhoudselementen">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nl-NL" smtClean="0"/>
              <a:t>Titelstijl van model bewerken</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10-01-18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‹nr.›</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inhoudselementen">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nl-NL" smtClean="0"/>
              <a:t>Titelstijl van model bewerken</a:t>
            </a:r>
            <a:endParaRPr/>
          </a:p>
        </p:txBody>
      </p:sp>
      <p:sp>
        <p:nvSpPr>
          <p:cNvPr id="5" name="Date Placeholder 4"/>
          <p:cNvSpPr>
            <a:spLocks noGrp="1"/>
          </p:cNvSpPr>
          <p:nvPr>
            <p:ph type="dt" sz="half" idx="10"/>
          </p:nvPr>
        </p:nvSpPr>
        <p:spPr/>
        <p:txBody>
          <a:bodyPr/>
          <a:lstStyle/>
          <a:p>
            <a:fld id="{D728701E-CAF4-4159-9B3E-41C86DFFA30D}" type="datetimeFigureOut">
              <a:rPr lang="en-US" smtClean="0"/>
              <a:t>10-01-18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‹nr.›</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nl-NL" smtClean="0"/>
              <a:t>Titelstijl van model bewerken</a:t>
            </a:r>
            <a:endParaRPr/>
          </a:p>
        </p:txBody>
      </p:sp>
      <p:sp>
        <p:nvSpPr>
          <p:cNvPr id="3" name="Date Placeholder 2"/>
          <p:cNvSpPr>
            <a:spLocks noGrp="1"/>
          </p:cNvSpPr>
          <p:nvPr>
            <p:ph type="dt" sz="half" idx="10"/>
          </p:nvPr>
        </p:nvSpPr>
        <p:spPr/>
        <p:txBody>
          <a:bodyPr/>
          <a:lstStyle/>
          <a:p>
            <a:fld id="{D728701E-CAF4-4159-9B3E-41C86DFFA30D}" type="datetimeFigureOut">
              <a:rPr lang="en-US" smtClean="0"/>
              <a:t>10-01-18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F1D00-BD13-4404-86B0-79703945A0A7}" type="slidenum">
              <a:rPr lang="en-US" smtClean="0"/>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D728701E-CAF4-4159-9B3E-41C86DFFA30D}" type="datetimeFigureOut">
              <a:rPr lang="en-US" smtClean="0"/>
              <a:t>10-01-18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‹nr.›</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nl-NL" smtClean="0"/>
              <a:t>Titelstijl van model bewerken</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10-01-18</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nl-NL" smtClean="0"/>
              <a:t>Titelstijl van model bewerken</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Sleep de afbeelding naar de tijdelijke aanduiding of klik op het pictogram als u een afbeelding wilt toevoegen</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10-01-18</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‹nr.›</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Afbeelding bov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nl-NL" smtClean="0"/>
              <a:t>Titelstijl van model bewerken</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Sleep de afbeelding naar de tijdelijke aanduiding of klik op het pictogram als u een afbeelding wilt toevoegen</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Date Placeholder 4"/>
          <p:cNvSpPr>
            <a:spLocks noGrp="1"/>
          </p:cNvSpPr>
          <p:nvPr>
            <p:ph type="dt" sz="half" idx="10"/>
          </p:nvPr>
        </p:nvSpPr>
        <p:spPr/>
        <p:txBody>
          <a:bodyPr/>
          <a:lstStyle/>
          <a:p>
            <a:fld id="{D728701E-CAF4-4159-9B3E-41C86DFFA30D}" type="datetimeFigureOut">
              <a:rPr lang="en-US" smtClean="0"/>
              <a:t>10-01-18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‹nr.›</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afbeeldingen met bijschrift">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nl-NL" smtClean="0"/>
              <a:t>Titelstijl van model bewerken</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D728701E-CAF4-4159-9B3E-41C86DFFA30D}" type="datetimeFigureOut">
              <a:rPr lang="en-US" smtClean="0"/>
              <a:t>10-01-18</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‹nr.›</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nl-NL" smtClean="0"/>
              <a:t>Sleep de afbeelding naar de tijdelijke aanduiding of klik op het pictogram als u een afbeelding wilt toevoegen</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nl-NL" smtClean="0"/>
              <a:t>Sleep de afbeelding naar de tijdelijke aanduiding of klik op het pictogram als u een afbeelding wilt toevoegen</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afbeeldingen met bijschrift">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nl-NL" smtClean="0"/>
              <a:t>Titelstijl van model bewerken</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D728701E-CAF4-4159-9B3E-41C86DFFA30D}" type="datetimeFigureOut">
              <a:rPr lang="en-US" smtClean="0"/>
              <a:t>10-01-18</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‹nr.›</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nl-NL" smtClean="0"/>
              <a:t>Sleep de afbeelding naar de tijdelijke aanduiding of klik op het pictogram als u een afbeelding wilt toevoegen</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nl-NL" smtClean="0"/>
              <a:t>Sleep de afbeelding naar de tijdelijke aanduiding of klik op het pictogram als u een afbeelding wilt toevoegen</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nl-NL" smtClean="0"/>
              <a:t>Sleep de afbeelding naar de tijdelijke aanduiding of klik op het pictogram als u een afbeelding wilt toevoegen</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afbeeldingen met bijschrift,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nl-NL" smtClean="0"/>
              <a:t>Titelstijl van model bewerken</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Sleep de afbeelding naar de tijdelijke aanduiding of klik op het pictogram als u een afbeelding wilt toevoegen</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10-01-18</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‹nr.›</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nl-NL" smtClean="0"/>
              <a:t>Sleep de afbeelding naar de tijdelijke aanduiding of klik op het pictogram als u een afbeelding wilt toevoegen</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nl-NL" smtClean="0"/>
              <a:t>Sleep de afbeelding naar de tijdelijke aanduiding of klik op het pictogram als u een afbeelding wilt toevoegen</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el en verticale teks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nl-NL" smtClean="0"/>
              <a:t>Titelstijl van model bewerken</a:t>
            </a:r>
            <a:endParaRPr/>
          </a:p>
        </p:txBody>
      </p:sp>
      <p:sp>
        <p:nvSpPr>
          <p:cNvPr id="3" name="Vertical Text Placeholder 2"/>
          <p:cNvSpPr>
            <a:spLocks noGrp="1"/>
          </p:cNvSpPr>
          <p:nvPr>
            <p:ph type="body" orient="vert" idx="1"/>
          </p:nvPr>
        </p:nvSpPr>
        <p:spPr/>
        <p:txBody>
          <a:bodyPr vert="eaVert"/>
          <a:lstStyle>
            <a:lvl5pPr>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10-01-18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‹nr.›</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e titel en teks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nl-NL" smtClean="0"/>
              <a:t>Titelstijl van model bewerken</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10-01-18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‹nr.›</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Titelstijl van model bewerken</a:t>
            </a:r>
            <a:endParaRPr/>
          </a:p>
        </p:txBody>
      </p:sp>
      <p:sp>
        <p:nvSpPr>
          <p:cNvPr id="3" name="Content Placeholder 2"/>
          <p:cNvSpPr>
            <a:spLocks noGrp="1"/>
          </p:cNvSpPr>
          <p:nvPr>
            <p:ph idx="1"/>
          </p:nvPr>
        </p:nvSpPr>
        <p:spPr/>
        <p:txBody>
          <a:bodyPr/>
          <a:lstStyle>
            <a:lvl5pPr>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10-01-18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nl-NL" smtClean="0"/>
              <a:t>Titelstijl van model bewerken</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D728701E-CAF4-4159-9B3E-41C86DFFA30D}" type="datetimeFigureOut">
              <a:rPr lang="en-US" smtClean="0"/>
              <a:t>10-01-18</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t>‹nr.›</a:t>
            </a:fld>
            <a:endParaRPr 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800600" y="4624668"/>
            <a:ext cx="4038600" cy="582332"/>
          </a:xfrm>
        </p:spPr>
        <p:txBody>
          <a:bodyPr>
            <a:normAutofit/>
          </a:bodyPr>
          <a:lstStyle/>
          <a:p>
            <a:pPr algn="r"/>
            <a:r>
              <a:rPr lang="nl-NL" dirty="0" smtClean="0">
                <a:solidFill>
                  <a:schemeClr val="tx1"/>
                </a:solidFill>
              </a:rPr>
              <a:t>4</a:t>
            </a:r>
            <a:r>
              <a:rPr lang="nl-NL" baseline="30000" dirty="0" smtClean="0">
                <a:solidFill>
                  <a:schemeClr val="tx1"/>
                </a:solidFill>
              </a:rPr>
              <a:t>e</a:t>
            </a:r>
            <a:r>
              <a:rPr lang="nl-NL" dirty="0" smtClean="0">
                <a:solidFill>
                  <a:schemeClr val="tx1"/>
                </a:solidFill>
              </a:rPr>
              <a:t> netwerkbijeenkomst </a:t>
            </a:r>
            <a:endParaRPr lang="nl-NL" dirty="0">
              <a:solidFill>
                <a:schemeClr val="tx1"/>
              </a:solidFill>
            </a:endParaRPr>
          </a:p>
        </p:txBody>
      </p:sp>
      <p:sp>
        <p:nvSpPr>
          <p:cNvPr id="3" name="Subtitel 2"/>
          <p:cNvSpPr>
            <a:spLocks noGrp="1"/>
          </p:cNvSpPr>
          <p:nvPr>
            <p:ph type="subTitle" idx="1"/>
          </p:nvPr>
        </p:nvSpPr>
        <p:spPr>
          <a:xfrm>
            <a:off x="4800600" y="5143499"/>
            <a:ext cx="4038600" cy="748553"/>
          </a:xfrm>
        </p:spPr>
        <p:txBody>
          <a:bodyPr/>
          <a:lstStyle/>
          <a:p>
            <a:pPr algn="r"/>
            <a:endParaRPr lang="nl-NL" dirty="0" smtClean="0">
              <a:solidFill>
                <a:schemeClr val="tx1"/>
              </a:solidFill>
            </a:endParaRPr>
          </a:p>
          <a:p>
            <a:pPr algn="r"/>
            <a:r>
              <a:rPr lang="nl-NL" dirty="0" smtClean="0">
                <a:solidFill>
                  <a:schemeClr val="tx1"/>
                </a:solidFill>
              </a:rPr>
              <a:t>Woensdag 10 januari 2018</a:t>
            </a:r>
            <a:endParaRPr lang="nl-NL" dirty="0">
              <a:solidFill>
                <a:schemeClr val="tx1"/>
              </a:solidFill>
            </a:endParaRPr>
          </a:p>
        </p:txBody>
      </p:sp>
      <p:pic>
        <p:nvPicPr>
          <p:cNvPr id="4" name="Afbeelding 3" descr="Logo-SEL.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8101" y="4500008"/>
            <a:ext cx="4249438" cy="2116220"/>
          </a:xfrm>
          <a:prstGeom prst="rect">
            <a:avLst/>
          </a:prstGeom>
        </p:spPr>
      </p:pic>
    </p:spTree>
    <p:extLst>
      <p:ext uri="{BB962C8B-B14F-4D97-AF65-F5344CB8AC3E}">
        <p14:creationId xmlns:p14="http://schemas.microsoft.com/office/powerpoint/2010/main" val="35550522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Programma</a:t>
            </a:r>
            <a:endParaRPr lang="nl-NL" dirty="0"/>
          </a:p>
        </p:txBody>
      </p:sp>
      <p:sp>
        <p:nvSpPr>
          <p:cNvPr id="3" name="Tijdelijke aanduiding voor inhoud 2"/>
          <p:cNvSpPr>
            <a:spLocks noGrp="1"/>
          </p:cNvSpPr>
          <p:nvPr>
            <p:ph idx="1"/>
          </p:nvPr>
        </p:nvSpPr>
        <p:spPr>
          <a:xfrm>
            <a:off x="480481" y="1981200"/>
            <a:ext cx="7556313" cy="4144963"/>
          </a:xfrm>
        </p:spPr>
        <p:txBody>
          <a:bodyPr>
            <a:normAutofit fontScale="92500"/>
          </a:bodyPr>
          <a:lstStyle/>
          <a:p>
            <a:pPr lvl="0">
              <a:lnSpc>
                <a:spcPct val="120000"/>
              </a:lnSpc>
              <a:spcBef>
                <a:spcPts val="0"/>
              </a:spcBef>
            </a:pPr>
            <a:r>
              <a:rPr lang="nl-NL" sz="2200" dirty="0" smtClean="0">
                <a:solidFill>
                  <a:srgbClr val="3E3D2D"/>
                </a:solidFill>
              </a:rPr>
              <a:t>Welkom </a:t>
            </a:r>
          </a:p>
          <a:p>
            <a:pPr lvl="0">
              <a:lnSpc>
                <a:spcPct val="120000"/>
              </a:lnSpc>
              <a:spcBef>
                <a:spcPts val="0"/>
              </a:spcBef>
            </a:pPr>
            <a:r>
              <a:rPr lang="nl-NL" sz="2200" dirty="0" smtClean="0">
                <a:solidFill>
                  <a:srgbClr val="3E3D2D"/>
                </a:solidFill>
              </a:rPr>
              <a:t>Terugblik 2017 en plannen 2018 (</a:t>
            </a:r>
            <a:r>
              <a:rPr lang="nl-NL" sz="2200" dirty="0" err="1" smtClean="0">
                <a:solidFill>
                  <a:srgbClr val="3E3D2D"/>
                </a:solidFill>
              </a:rPr>
              <a:t>Ismene</a:t>
            </a:r>
            <a:r>
              <a:rPr lang="nl-NL" sz="2200" dirty="0" smtClean="0">
                <a:solidFill>
                  <a:srgbClr val="3E3D2D"/>
                </a:solidFill>
              </a:rPr>
              <a:t>)</a:t>
            </a:r>
            <a:endParaRPr lang="nl-NL" sz="2200" dirty="0">
              <a:solidFill>
                <a:srgbClr val="3E3D2D"/>
              </a:solidFill>
            </a:endParaRPr>
          </a:p>
          <a:p>
            <a:pPr lvl="0">
              <a:lnSpc>
                <a:spcPct val="120000"/>
              </a:lnSpc>
              <a:spcBef>
                <a:spcPts val="0"/>
              </a:spcBef>
            </a:pPr>
            <a:r>
              <a:rPr lang="nl-NL" sz="2200" dirty="0" smtClean="0">
                <a:solidFill>
                  <a:srgbClr val="3E3D2D"/>
                </a:solidFill>
              </a:rPr>
              <a:t>Interne </a:t>
            </a:r>
            <a:r>
              <a:rPr lang="nl-NL" sz="2200" dirty="0">
                <a:solidFill>
                  <a:srgbClr val="3E3D2D"/>
                </a:solidFill>
              </a:rPr>
              <a:t>Communicatie </a:t>
            </a:r>
            <a:r>
              <a:rPr lang="nl-NL" sz="2200" dirty="0" smtClean="0">
                <a:solidFill>
                  <a:srgbClr val="3E3D2D"/>
                </a:solidFill>
              </a:rPr>
              <a:t>+ website </a:t>
            </a:r>
            <a:r>
              <a:rPr lang="nl-NL" sz="2200" dirty="0">
                <a:solidFill>
                  <a:srgbClr val="3E3D2D"/>
                </a:solidFill>
              </a:rPr>
              <a:t>(</a:t>
            </a:r>
            <a:r>
              <a:rPr lang="nl-NL" sz="2200" dirty="0" err="1" smtClean="0">
                <a:solidFill>
                  <a:srgbClr val="3E3D2D"/>
                </a:solidFill>
              </a:rPr>
              <a:t>Maryse</a:t>
            </a:r>
            <a:r>
              <a:rPr lang="nl-NL" sz="2200" dirty="0" smtClean="0">
                <a:solidFill>
                  <a:srgbClr val="3E3D2D"/>
                </a:solidFill>
              </a:rPr>
              <a:t>/Marnix)</a:t>
            </a:r>
          </a:p>
          <a:p>
            <a:pPr lvl="0">
              <a:lnSpc>
                <a:spcPct val="120000"/>
              </a:lnSpc>
              <a:spcBef>
                <a:spcPts val="0"/>
              </a:spcBef>
            </a:pPr>
            <a:r>
              <a:rPr lang="nl-NL" sz="2200" dirty="0" smtClean="0">
                <a:solidFill>
                  <a:srgbClr val="3E3D2D"/>
                </a:solidFill>
              </a:rPr>
              <a:t>Pilot Valpreventie (</a:t>
            </a:r>
            <a:r>
              <a:rPr lang="nl-NL" sz="2200" dirty="0" err="1" smtClean="0">
                <a:solidFill>
                  <a:srgbClr val="3E3D2D"/>
                </a:solidFill>
              </a:rPr>
              <a:t>Diedeke</a:t>
            </a:r>
            <a:r>
              <a:rPr lang="nl-NL" sz="2200" dirty="0" smtClean="0">
                <a:solidFill>
                  <a:srgbClr val="3E3D2D"/>
                </a:solidFill>
              </a:rPr>
              <a:t>)</a:t>
            </a:r>
            <a:endParaRPr lang="nl-NL" sz="2200" dirty="0">
              <a:solidFill>
                <a:srgbClr val="3E3D2D"/>
              </a:solidFill>
            </a:endParaRPr>
          </a:p>
          <a:p>
            <a:pPr>
              <a:lnSpc>
                <a:spcPct val="120000"/>
              </a:lnSpc>
              <a:spcBef>
                <a:spcPts val="0"/>
              </a:spcBef>
            </a:pPr>
            <a:r>
              <a:rPr lang="nl-NL" sz="2200" dirty="0">
                <a:solidFill>
                  <a:srgbClr val="3E3D2D"/>
                </a:solidFill>
              </a:rPr>
              <a:t>Jan Overweg</a:t>
            </a:r>
          </a:p>
          <a:p>
            <a:pPr lvl="0">
              <a:lnSpc>
                <a:spcPct val="120000"/>
              </a:lnSpc>
              <a:spcBef>
                <a:spcPts val="0"/>
              </a:spcBef>
            </a:pPr>
            <a:r>
              <a:rPr lang="nl-NL" sz="2200" dirty="0" smtClean="0">
                <a:solidFill>
                  <a:srgbClr val="3E3D2D"/>
                </a:solidFill>
              </a:rPr>
              <a:t>Nieuwe opzet Diabetes </a:t>
            </a:r>
            <a:r>
              <a:rPr lang="nl-NL" sz="2200" dirty="0">
                <a:solidFill>
                  <a:srgbClr val="3E3D2D"/>
                </a:solidFill>
              </a:rPr>
              <a:t>Challenge </a:t>
            </a:r>
            <a:r>
              <a:rPr lang="nl-NL" sz="2200" dirty="0" smtClean="0">
                <a:solidFill>
                  <a:srgbClr val="3E3D2D"/>
                </a:solidFill>
              </a:rPr>
              <a:t>Leusden (</a:t>
            </a:r>
            <a:r>
              <a:rPr lang="nl-NL" sz="2200" dirty="0" err="1" smtClean="0">
                <a:solidFill>
                  <a:srgbClr val="3E3D2D"/>
                </a:solidFill>
              </a:rPr>
              <a:t>Nanja</a:t>
            </a:r>
            <a:r>
              <a:rPr lang="nl-NL" sz="2200" dirty="0" smtClean="0">
                <a:solidFill>
                  <a:srgbClr val="3E3D2D"/>
                </a:solidFill>
              </a:rPr>
              <a:t>, </a:t>
            </a:r>
            <a:r>
              <a:rPr lang="nl-NL" sz="2200" dirty="0" err="1" smtClean="0">
                <a:solidFill>
                  <a:srgbClr val="3E3D2D"/>
                </a:solidFill>
              </a:rPr>
              <a:t>Wypke</a:t>
            </a:r>
            <a:r>
              <a:rPr lang="nl-NL" sz="2200" dirty="0" smtClean="0">
                <a:solidFill>
                  <a:srgbClr val="3E3D2D"/>
                </a:solidFill>
              </a:rPr>
              <a:t>)</a:t>
            </a:r>
            <a:endParaRPr lang="nl-NL" sz="2200" dirty="0">
              <a:solidFill>
                <a:srgbClr val="3E3D2D"/>
              </a:solidFill>
            </a:endParaRPr>
          </a:p>
          <a:p>
            <a:pPr lvl="0">
              <a:lnSpc>
                <a:spcPct val="120000"/>
              </a:lnSpc>
              <a:spcBef>
                <a:spcPts val="0"/>
              </a:spcBef>
            </a:pPr>
            <a:r>
              <a:rPr lang="nl-NL" sz="2200" dirty="0" smtClean="0">
                <a:solidFill>
                  <a:srgbClr val="3E3D2D"/>
                </a:solidFill>
              </a:rPr>
              <a:t>GGZ: Slaapstoornissen en ADHD bij Kinderen (Annemarie)</a:t>
            </a:r>
          </a:p>
          <a:p>
            <a:pPr lvl="0">
              <a:lnSpc>
                <a:spcPct val="120000"/>
              </a:lnSpc>
              <a:spcBef>
                <a:spcPts val="0"/>
              </a:spcBef>
            </a:pPr>
            <a:r>
              <a:rPr lang="nl-NL" sz="2200" dirty="0" smtClean="0">
                <a:solidFill>
                  <a:srgbClr val="3E3D2D"/>
                </a:solidFill>
              </a:rPr>
              <a:t>Pilot van ZZ naar GG (Leusden Zuid)</a:t>
            </a:r>
          </a:p>
          <a:p>
            <a:pPr>
              <a:lnSpc>
                <a:spcPct val="120000"/>
              </a:lnSpc>
              <a:spcBef>
                <a:spcPts val="0"/>
              </a:spcBef>
            </a:pPr>
            <a:r>
              <a:rPr lang="nl-NL" sz="2200" dirty="0" smtClean="0">
                <a:solidFill>
                  <a:srgbClr val="3E3D2D"/>
                </a:solidFill>
              </a:rPr>
              <a:t>Sa4 Zorg Leusden (Paul </a:t>
            </a:r>
            <a:r>
              <a:rPr lang="nl-NL" sz="2200" dirty="0">
                <a:solidFill>
                  <a:srgbClr val="3E3D2D"/>
                </a:solidFill>
              </a:rPr>
              <a:t>Koekoek) </a:t>
            </a:r>
            <a:endParaRPr lang="nl-NL" sz="2200" dirty="0" smtClean="0">
              <a:solidFill>
                <a:srgbClr val="3E3D2D"/>
              </a:solidFill>
            </a:endParaRPr>
          </a:p>
          <a:p>
            <a:pPr>
              <a:lnSpc>
                <a:spcPct val="120000"/>
              </a:lnSpc>
              <a:spcBef>
                <a:spcPts val="0"/>
              </a:spcBef>
            </a:pPr>
            <a:endParaRPr lang="nl-NL" dirty="0">
              <a:solidFill>
                <a:schemeClr val="tx2"/>
              </a:solidFill>
            </a:endParaRPr>
          </a:p>
        </p:txBody>
      </p:sp>
    </p:spTree>
    <p:extLst>
      <p:ext uri="{BB962C8B-B14F-4D97-AF65-F5344CB8AC3E}">
        <p14:creationId xmlns:p14="http://schemas.microsoft.com/office/powerpoint/2010/main" val="323425493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800600" y="4624667"/>
            <a:ext cx="4038600" cy="803675"/>
          </a:xfrm>
        </p:spPr>
        <p:txBody>
          <a:bodyPr>
            <a:normAutofit fontScale="90000"/>
          </a:bodyPr>
          <a:lstStyle/>
          <a:p>
            <a:pPr algn="r"/>
            <a:r>
              <a:rPr lang="nl-NL" dirty="0" smtClean="0">
                <a:solidFill>
                  <a:schemeClr val="tx1"/>
                </a:solidFill>
              </a:rPr>
              <a:t>Terugblik </a:t>
            </a:r>
            <a:r>
              <a:rPr lang="nl-NL" smtClean="0">
                <a:solidFill>
                  <a:schemeClr val="tx1"/>
                </a:solidFill>
              </a:rPr>
              <a:t>2017 </a:t>
            </a:r>
            <a:br>
              <a:rPr lang="nl-NL" smtClean="0">
                <a:solidFill>
                  <a:schemeClr val="tx1"/>
                </a:solidFill>
              </a:rPr>
            </a:br>
            <a:r>
              <a:rPr lang="nl-NL" smtClean="0">
                <a:solidFill>
                  <a:schemeClr val="tx1"/>
                </a:solidFill>
              </a:rPr>
              <a:t> </a:t>
            </a:r>
            <a:r>
              <a:rPr lang="nl-NL" dirty="0">
                <a:solidFill>
                  <a:schemeClr val="tx1"/>
                </a:solidFill>
              </a:rPr>
              <a:t>P</a:t>
            </a:r>
            <a:r>
              <a:rPr lang="nl-NL" smtClean="0">
                <a:solidFill>
                  <a:schemeClr val="tx1"/>
                </a:solidFill>
              </a:rPr>
              <a:t>lannen </a:t>
            </a:r>
            <a:r>
              <a:rPr lang="nl-NL" dirty="0" smtClean="0">
                <a:solidFill>
                  <a:schemeClr val="tx1"/>
                </a:solidFill>
              </a:rPr>
              <a:t>2018 </a:t>
            </a:r>
            <a:endParaRPr lang="nl-NL" dirty="0">
              <a:solidFill>
                <a:schemeClr val="tx1"/>
              </a:solidFill>
            </a:endParaRPr>
          </a:p>
        </p:txBody>
      </p:sp>
      <p:sp>
        <p:nvSpPr>
          <p:cNvPr id="3" name="Subtitel 2"/>
          <p:cNvSpPr>
            <a:spLocks noGrp="1"/>
          </p:cNvSpPr>
          <p:nvPr>
            <p:ph type="subTitle" idx="1"/>
          </p:nvPr>
        </p:nvSpPr>
        <p:spPr>
          <a:xfrm>
            <a:off x="4800600" y="5143499"/>
            <a:ext cx="4038600" cy="748553"/>
          </a:xfrm>
        </p:spPr>
        <p:txBody>
          <a:bodyPr/>
          <a:lstStyle/>
          <a:p>
            <a:pPr algn="r"/>
            <a:endParaRPr lang="nl-NL" dirty="0" smtClean="0">
              <a:solidFill>
                <a:schemeClr val="tx1"/>
              </a:solidFill>
            </a:endParaRPr>
          </a:p>
          <a:p>
            <a:pPr algn="r"/>
            <a:endParaRPr lang="nl-NL" dirty="0">
              <a:solidFill>
                <a:schemeClr val="tx1"/>
              </a:solidFill>
            </a:endParaRPr>
          </a:p>
        </p:txBody>
      </p:sp>
      <p:pic>
        <p:nvPicPr>
          <p:cNvPr id="4" name="Afbeelding 3" descr="Logo-SEL.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8101" y="4500008"/>
            <a:ext cx="4249438" cy="2116220"/>
          </a:xfrm>
          <a:prstGeom prst="rect">
            <a:avLst/>
          </a:prstGeom>
        </p:spPr>
      </p:pic>
    </p:spTree>
    <p:extLst>
      <p:ext uri="{BB962C8B-B14F-4D97-AF65-F5344CB8AC3E}">
        <p14:creationId xmlns:p14="http://schemas.microsoft.com/office/powerpoint/2010/main" val="405309286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Wat hebben we gedaan afgelopen jaar?</a:t>
            </a:r>
            <a:endParaRPr lang="nl-NL" dirty="0"/>
          </a:p>
        </p:txBody>
      </p:sp>
      <p:sp>
        <p:nvSpPr>
          <p:cNvPr id="3" name="Tijdelijke aanduiding voor inhoud 2"/>
          <p:cNvSpPr>
            <a:spLocks noGrp="1"/>
          </p:cNvSpPr>
          <p:nvPr>
            <p:ph idx="1"/>
          </p:nvPr>
        </p:nvSpPr>
        <p:spPr>
          <a:xfrm>
            <a:off x="498474" y="1904774"/>
            <a:ext cx="7556313" cy="4460752"/>
          </a:xfrm>
        </p:spPr>
        <p:txBody>
          <a:bodyPr>
            <a:normAutofit/>
          </a:bodyPr>
          <a:lstStyle/>
          <a:p>
            <a:endParaRPr lang="nl-NL" dirty="0" smtClean="0">
              <a:solidFill>
                <a:srgbClr val="3E3D2D"/>
              </a:solidFill>
            </a:endParaRPr>
          </a:p>
          <a:p>
            <a:r>
              <a:rPr lang="nl-NL" dirty="0" smtClean="0">
                <a:solidFill>
                  <a:srgbClr val="3E3D2D"/>
                </a:solidFill>
              </a:rPr>
              <a:t>Samenwerkingsverband Stichting Eerstelijnszorg Leusden (SEL) opgericht </a:t>
            </a:r>
          </a:p>
          <a:p>
            <a:pPr lvl="1"/>
            <a:r>
              <a:rPr lang="nl-NL" dirty="0" smtClean="0">
                <a:solidFill>
                  <a:srgbClr val="3E3D2D"/>
                </a:solidFill>
              </a:rPr>
              <a:t>Multidisciplinair bestuur</a:t>
            </a:r>
          </a:p>
          <a:p>
            <a:pPr lvl="1"/>
            <a:r>
              <a:rPr lang="nl-NL" dirty="0" smtClean="0">
                <a:solidFill>
                  <a:srgbClr val="3E3D2D"/>
                </a:solidFill>
              </a:rPr>
              <a:t>Raad van Aangeslotenen</a:t>
            </a:r>
          </a:p>
          <a:p>
            <a:pPr lvl="1"/>
            <a:r>
              <a:rPr lang="nl-NL" dirty="0" smtClean="0">
                <a:solidFill>
                  <a:srgbClr val="3E3D2D"/>
                </a:solidFill>
              </a:rPr>
              <a:t>3 brede netwerkbijeenkomsten</a:t>
            </a:r>
          </a:p>
          <a:p>
            <a:pPr lvl="1"/>
            <a:r>
              <a:rPr lang="nl-NL" dirty="0">
                <a:solidFill>
                  <a:srgbClr val="3E3D2D"/>
                </a:solidFill>
              </a:rPr>
              <a:t>Website </a:t>
            </a:r>
            <a:r>
              <a:rPr lang="nl-NL" dirty="0" smtClean="0">
                <a:solidFill>
                  <a:srgbClr val="3E3D2D"/>
                </a:solidFill>
              </a:rPr>
              <a:t>SEL</a:t>
            </a:r>
          </a:p>
          <a:p>
            <a:r>
              <a:rPr lang="nl-NL" dirty="0" smtClean="0">
                <a:solidFill>
                  <a:srgbClr val="3E3D2D"/>
                </a:solidFill>
              </a:rPr>
              <a:t>Werkgroep </a:t>
            </a:r>
            <a:r>
              <a:rPr lang="nl-NL" dirty="0">
                <a:solidFill>
                  <a:srgbClr val="3E3D2D"/>
                </a:solidFill>
              </a:rPr>
              <a:t>Communicatie </a:t>
            </a:r>
            <a:r>
              <a:rPr lang="nl-NL" dirty="0" smtClean="0">
                <a:solidFill>
                  <a:srgbClr val="3E3D2D"/>
                </a:solidFill>
              </a:rPr>
              <a:t>huisarts-fysiotherapeut</a:t>
            </a:r>
            <a:endParaRPr lang="nl-NL" dirty="0">
              <a:solidFill>
                <a:srgbClr val="3E3D2D"/>
              </a:solidFill>
            </a:endParaRPr>
          </a:p>
          <a:p>
            <a:r>
              <a:rPr lang="nl-NL" dirty="0" smtClean="0">
                <a:solidFill>
                  <a:srgbClr val="3E3D2D"/>
                </a:solidFill>
              </a:rPr>
              <a:t>Werkgroep Artrose</a:t>
            </a:r>
          </a:p>
          <a:p>
            <a:pPr lvl="1"/>
            <a:r>
              <a:rPr lang="nl-NL" dirty="0" smtClean="0">
                <a:solidFill>
                  <a:srgbClr val="3E3D2D"/>
                </a:solidFill>
              </a:rPr>
              <a:t>1</a:t>
            </a:r>
            <a:r>
              <a:rPr lang="nl-NL" baseline="30000" dirty="0" smtClean="0">
                <a:solidFill>
                  <a:srgbClr val="3E3D2D"/>
                </a:solidFill>
              </a:rPr>
              <a:t>e</a:t>
            </a:r>
            <a:r>
              <a:rPr lang="nl-NL" dirty="0" smtClean="0">
                <a:solidFill>
                  <a:srgbClr val="3E3D2D"/>
                </a:solidFill>
              </a:rPr>
              <a:t> </a:t>
            </a:r>
            <a:r>
              <a:rPr lang="nl-NL" dirty="0" err="1" smtClean="0">
                <a:solidFill>
                  <a:srgbClr val="3E3D2D"/>
                </a:solidFill>
              </a:rPr>
              <a:t>lijns</a:t>
            </a:r>
            <a:r>
              <a:rPr lang="nl-NL" dirty="0" smtClean="0">
                <a:solidFill>
                  <a:srgbClr val="3E3D2D"/>
                </a:solidFill>
              </a:rPr>
              <a:t> programma ontwikkeld (BART)</a:t>
            </a:r>
          </a:p>
        </p:txBody>
      </p:sp>
    </p:spTree>
    <p:extLst>
      <p:ext uri="{BB962C8B-B14F-4D97-AF65-F5344CB8AC3E}">
        <p14:creationId xmlns:p14="http://schemas.microsoft.com/office/powerpoint/2010/main" val="144764323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Wat hebben we gedaan afgelopen jaar?</a:t>
            </a:r>
            <a:endParaRPr lang="nl-NL" dirty="0"/>
          </a:p>
        </p:txBody>
      </p:sp>
      <p:sp>
        <p:nvSpPr>
          <p:cNvPr id="3" name="Tijdelijke aanduiding voor inhoud 2"/>
          <p:cNvSpPr>
            <a:spLocks noGrp="1"/>
          </p:cNvSpPr>
          <p:nvPr>
            <p:ph idx="1"/>
          </p:nvPr>
        </p:nvSpPr>
        <p:spPr>
          <a:xfrm>
            <a:off x="498474" y="1937334"/>
            <a:ext cx="7556313" cy="4428192"/>
          </a:xfrm>
        </p:spPr>
        <p:txBody>
          <a:bodyPr>
            <a:normAutofit/>
          </a:bodyPr>
          <a:lstStyle/>
          <a:p>
            <a:endParaRPr lang="nl-NL" dirty="0" smtClean="0">
              <a:solidFill>
                <a:srgbClr val="3E3D2D"/>
              </a:solidFill>
            </a:endParaRPr>
          </a:p>
          <a:p>
            <a:r>
              <a:rPr lang="nl-NL" dirty="0" smtClean="0">
                <a:solidFill>
                  <a:srgbClr val="3E3D2D"/>
                </a:solidFill>
              </a:rPr>
              <a:t>Werkgroep Valpreventie</a:t>
            </a:r>
          </a:p>
          <a:p>
            <a:r>
              <a:rPr lang="nl-NL" dirty="0" err="1" smtClean="0">
                <a:solidFill>
                  <a:srgbClr val="3E3D2D"/>
                </a:solidFill>
              </a:rPr>
              <a:t>LeusdenFit</a:t>
            </a:r>
            <a:endParaRPr lang="nl-NL" dirty="0" smtClean="0">
              <a:solidFill>
                <a:srgbClr val="3E3D2D"/>
              </a:solidFill>
            </a:endParaRPr>
          </a:p>
          <a:p>
            <a:pPr lvl="1"/>
            <a:r>
              <a:rPr lang="nl-NL" dirty="0" smtClean="0">
                <a:solidFill>
                  <a:srgbClr val="3E3D2D"/>
                </a:solidFill>
              </a:rPr>
              <a:t>Samenwerkingsovereenkomst met gemeente en partners + kerngroep</a:t>
            </a:r>
          </a:p>
          <a:p>
            <a:pPr lvl="1"/>
            <a:r>
              <a:rPr lang="nl-NL" dirty="0" smtClean="0">
                <a:solidFill>
                  <a:srgbClr val="3E3D2D"/>
                </a:solidFill>
              </a:rPr>
              <a:t>Diabetes Challenge 2017</a:t>
            </a:r>
            <a:endParaRPr lang="nl-NL" dirty="0">
              <a:solidFill>
                <a:srgbClr val="3E3D2D"/>
              </a:solidFill>
            </a:endParaRPr>
          </a:p>
          <a:p>
            <a:r>
              <a:rPr lang="nl-NL" dirty="0" smtClean="0">
                <a:solidFill>
                  <a:srgbClr val="3E3D2D"/>
                </a:solidFill>
              </a:rPr>
              <a:t>Start werkgroep </a:t>
            </a:r>
            <a:r>
              <a:rPr lang="nl-NL" dirty="0">
                <a:solidFill>
                  <a:srgbClr val="3E3D2D"/>
                </a:solidFill>
              </a:rPr>
              <a:t>ADHD </a:t>
            </a:r>
            <a:r>
              <a:rPr lang="nl-NL" dirty="0" smtClean="0">
                <a:solidFill>
                  <a:srgbClr val="3E3D2D"/>
                </a:solidFill>
              </a:rPr>
              <a:t>bij Kinderen</a:t>
            </a:r>
          </a:p>
          <a:p>
            <a:r>
              <a:rPr lang="nl-NL" dirty="0" smtClean="0">
                <a:solidFill>
                  <a:srgbClr val="3E3D2D"/>
                </a:solidFill>
              </a:rPr>
              <a:t>Start werkgroep Slaapstoornissen</a:t>
            </a:r>
            <a:endParaRPr lang="nl-NL" dirty="0">
              <a:solidFill>
                <a:srgbClr val="3E3D2D"/>
              </a:solidFill>
            </a:endParaRPr>
          </a:p>
          <a:p>
            <a:pPr lvl="1"/>
            <a:endParaRPr lang="nl-NL" dirty="0" smtClean="0">
              <a:solidFill>
                <a:srgbClr val="3E3D2D"/>
              </a:solidFill>
            </a:endParaRPr>
          </a:p>
        </p:txBody>
      </p:sp>
    </p:spTree>
    <p:extLst>
      <p:ext uri="{BB962C8B-B14F-4D97-AF65-F5344CB8AC3E}">
        <p14:creationId xmlns:p14="http://schemas.microsoft.com/office/powerpoint/2010/main" val="141178242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Waarom?</a:t>
            </a:r>
            <a:endParaRPr lang="nl-NL" i="1" dirty="0"/>
          </a:p>
        </p:txBody>
      </p:sp>
      <p:sp>
        <p:nvSpPr>
          <p:cNvPr id="5" name="Tijdelijke aanduiding voor tekst 4"/>
          <p:cNvSpPr>
            <a:spLocks noGrp="1"/>
          </p:cNvSpPr>
          <p:nvPr>
            <p:ph type="body" idx="1"/>
          </p:nvPr>
        </p:nvSpPr>
        <p:spPr>
          <a:xfrm>
            <a:off x="436806" y="2148181"/>
            <a:ext cx="3566160" cy="822960"/>
          </a:xfrm>
        </p:spPr>
        <p:txBody>
          <a:bodyPr>
            <a:normAutofit/>
          </a:bodyPr>
          <a:lstStyle/>
          <a:p>
            <a:r>
              <a:rPr lang="nl-NL" sz="3200" b="1" dirty="0">
                <a:solidFill>
                  <a:schemeClr val="bg2">
                    <a:lumMod val="50000"/>
                  </a:schemeClr>
                </a:solidFill>
              </a:rPr>
              <a:t>Hoe </a:t>
            </a:r>
            <a:r>
              <a:rPr lang="nl-NL" sz="3200" b="1" dirty="0" smtClean="0">
                <a:solidFill>
                  <a:schemeClr val="bg2">
                    <a:lumMod val="50000"/>
                  </a:schemeClr>
                </a:solidFill>
              </a:rPr>
              <a:t>ontstaan?</a:t>
            </a:r>
            <a:endParaRPr lang="nl-NL" sz="3200" b="1" dirty="0">
              <a:solidFill>
                <a:schemeClr val="bg2">
                  <a:lumMod val="50000"/>
                </a:schemeClr>
              </a:solidFill>
            </a:endParaRPr>
          </a:p>
        </p:txBody>
      </p:sp>
      <p:sp>
        <p:nvSpPr>
          <p:cNvPr id="6" name="Tijdelijke aanduiding voor tekst 5"/>
          <p:cNvSpPr>
            <a:spLocks noGrp="1"/>
          </p:cNvSpPr>
          <p:nvPr>
            <p:ph type="body" sz="quarter" idx="3"/>
          </p:nvPr>
        </p:nvSpPr>
        <p:spPr>
          <a:xfrm>
            <a:off x="4801561" y="2148181"/>
            <a:ext cx="3566160" cy="822960"/>
          </a:xfrm>
        </p:spPr>
        <p:txBody>
          <a:bodyPr>
            <a:normAutofit/>
          </a:bodyPr>
          <a:lstStyle/>
          <a:p>
            <a:r>
              <a:rPr lang="nl-NL" sz="3200" b="1" dirty="0" smtClean="0">
                <a:solidFill>
                  <a:schemeClr val="bg2">
                    <a:lumMod val="50000"/>
                  </a:schemeClr>
                </a:solidFill>
              </a:rPr>
              <a:t>Doelstellingen</a:t>
            </a:r>
            <a:endParaRPr lang="nl-NL" sz="3200" b="1" dirty="0">
              <a:solidFill>
                <a:schemeClr val="bg2">
                  <a:lumMod val="50000"/>
                </a:schemeClr>
              </a:solidFill>
            </a:endParaRPr>
          </a:p>
        </p:txBody>
      </p:sp>
      <p:pic>
        <p:nvPicPr>
          <p:cNvPr id="12" name="Tijdelijke aanduiding voor inhoud 11"/>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rot="501979">
            <a:off x="4925736" y="3186964"/>
            <a:ext cx="3182390" cy="2949887"/>
          </a:xfrm>
        </p:spPr>
      </p:pic>
      <p:sp>
        <p:nvSpPr>
          <p:cNvPr id="4" name="Tijdelijke aanduiding voor dianummer 3"/>
          <p:cNvSpPr>
            <a:spLocks noGrp="1"/>
          </p:cNvSpPr>
          <p:nvPr>
            <p:ph type="sldNum" sz="quarter" idx="12"/>
          </p:nvPr>
        </p:nvSpPr>
        <p:spPr>
          <a:xfrm>
            <a:off x="9429925" y="1005633"/>
            <a:ext cx="554038" cy="365125"/>
          </a:xfrm>
        </p:spPr>
        <p:txBody>
          <a:bodyPr/>
          <a:lstStyle/>
          <a:p>
            <a:endParaRPr lang="nl-NL" dirty="0"/>
          </a:p>
        </p:txBody>
      </p:sp>
      <p:pic>
        <p:nvPicPr>
          <p:cNvPr id="11" name="Tijdelijke aanduiding voor inhoud 10"/>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rot="21117885">
            <a:off x="595832" y="3291362"/>
            <a:ext cx="3304149" cy="2507404"/>
          </a:xfrm>
        </p:spPr>
      </p:pic>
    </p:spTree>
    <p:extLst>
      <p:ext uri="{BB962C8B-B14F-4D97-AF65-F5344CB8AC3E}">
        <p14:creationId xmlns:p14="http://schemas.microsoft.com/office/powerpoint/2010/main" val="240947735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R</a:t>
            </a:r>
            <a:r>
              <a:rPr lang="nl-NL" dirty="0" smtClean="0"/>
              <a:t>esultaten</a:t>
            </a:r>
            <a:br>
              <a:rPr lang="nl-NL" dirty="0" smtClean="0"/>
            </a:br>
            <a:r>
              <a:rPr lang="nl-NL" dirty="0" smtClean="0"/>
              <a:t>Wat </a:t>
            </a:r>
            <a:r>
              <a:rPr lang="nl-NL" dirty="0"/>
              <a:t>levert het </a:t>
            </a:r>
            <a:r>
              <a:rPr lang="nl-NL" dirty="0" smtClean="0"/>
              <a:t>op</a:t>
            </a:r>
            <a:r>
              <a:rPr lang="nl-NL" dirty="0"/>
              <a:t>?</a:t>
            </a:r>
            <a:br>
              <a:rPr lang="nl-NL" dirty="0"/>
            </a:br>
            <a:endParaRPr lang="nl-NL" dirty="0"/>
          </a:p>
        </p:txBody>
      </p:sp>
      <p:sp>
        <p:nvSpPr>
          <p:cNvPr id="3" name="Tijdelijke aanduiding voor inhoud 2"/>
          <p:cNvSpPr>
            <a:spLocks noGrp="1"/>
          </p:cNvSpPr>
          <p:nvPr>
            <p:ph idx="1"/>
          </p:nvPr>
        </p:nvSpPr>
        <p:spPr>
          <a:xfrm>
            <a:off x="498474" y="1981200"/>
            <a:ext cx="7556313" cy="4144963"/>
          </a:xfrm>
        </p:spPr>
        <p:txBody>
          <a:bodyPr>
            <a:normAutofit/>
          </a:bodyPr>
          <a:lstStyle/>
          <a:p>
            <a:r>
              <a:rPr lang="nl-NL" sz="1700" dirty="0" smtClean="0">
                <a:solidFill>
                  <a:srgbClr val="3E3D2D"/>
                </a:solidFill>
              </a:rPr>
              <a:t>Doorverwijzing en gegevensuitwisseling tussen huisartsen en fysiotherapeuten in Leusden verloopt soepel en veilig</a:t>
            </a:r>
            <a:endParaRPr lang="nl-NL" sz="1700" dirty="0">
              <a:solidFill>
                <a:srgbClr val="3E3D2D"/>
              </a:solidFill>
            </a:endParaRPr>
          </a:p>
          <a:p>
            <a:r>
              <a:rPr lang="nl-NL" sz="1700" dirty="0" smtClean="0">
                <a:solidFill>
                  <a:srgbClr val="3E3D2D"/>
                </a:solidFill>
              </a:rPr>
              <a:t>Alle inwoners in Leusden krijgen op dezelfde manier artrosezorg. Er  worden minder röntgenfoto’s aangevraagd en er wordt gerichter  doorverwezen naar de specialist in het ziekenhuis. Ook is er meer aandacht voor leefstijl, en het omgaan met de artrose.</a:t>
            </a:r>
          </a:p>
          <a:p>
            <a:r>
              <a:rPr lang="nl-NL" sz="1700" dirty="0" smtClean="0">
                <a:solidFill>
                  <a:srgbClr val="3E3D2D"/>
                </a:solidFill>
              </a:rPr>
              <a:t>Alle inwoners in Leusden van 75 jaar en ouder worden 1x per jaar gescreend op hun valrisico en krijgen valpreventie. </a:t>
            </a:r>
          </a:p>
          <a:p>
            <a:r>
              <a:rPr lang="nl-NL" sz="1700" dirty="0" smtClean="0">
                <a:solidFill>
                  <a:srgbClr val="3E3D2D"/>
                </a:solidFill>
              </a:rPr>
              <a:t>Alle inwoners van Leusden samen krijgen langzaam een betere gezondheid doordat alle relevante partners in Leusden (zorg, welzijn, scholen, gemeente, etc.) werken aan meer bewegen en een gezonde leefstijl. De SEL faciliteert o.a. de Diabetes Challenge Leusden.</a:t>
            </a:r>
          </a:p>
        </p:txBody>
      </p:sp>
    </p:spTree>
    <p:extLst>
      <p:ext uri="{BB962C8B-B14F-4D97-AF65-F5344CB8AC3E}">
        <p14:creationId xmlns:p14="http://schemas.microsoft.com/office/powerpoint/2010/main" val="359336065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R</a:t>
            </a:r>
            <a:r>
              <a:rPr lang="nl-NL" dirty="0" smtClean="0"/>
              <a:t>esultaten</a:t>
            </a:r>
            <a:r>
              <a:rPr lang="nl-NL" dirty="0"/>
              <a:t/>
            </a:r>
            <a:br>
              <a:rPr lang="nl-NL" dirty="0"/>
            </a:br>
            <a:r>
              <a:rPr lang="nl-NL" dirty="0"/>
              <a:t>Wat levert het op? </a:t>
            </a:r>
            <a:br>
              <a:rPr lang="nl-NL" dirty="0"/>
            </a:br>
            <a:endParaRPr lang="nl-NL" dirty="0"/>
          </a:p>
        </p:txBody>
      </p:sp>
      <p:sp>
        <p:nvSpPr>
          <p:cNvPr id="3" name="Tijdelijke aanduiding voor inhoud 2"/>
          <p:cNvSpPr>
            <a:spLocks noGrp="1"/>
          </p:cNvSpPr>
          <p:nvPr>
            <p:ph idx="1"/>
          </p:nvPr>
        </p:nvSpPr>
        <p:spPr/>
        <p:txBody>
          <a:bodyPr>
            <a:normAutofit fontScale="92500"/>
          </a:bodyPr>
          <a:lstStyle/>
          <a:p>
            <a:r>
              <a:rPr lang="nl-NL" dirty="0">
                <a:solidFill>
                  <a:srgbClr val="3E3D2D"/>
                </a:solidFill>
              </a:rPr>
              <a:t>De professionals hebben meer plezier in hun werk doordat ze werken aan relevante thema’s in </a:t>
            </a:r>
            <a:r>
              <a:rPr lang="nl-NL" dirty="0" smtClean="0">
                <a:solidFill>
                  <a:srgbClr val="3E3D2D"/>
                </a:solidFill>
              </a:rPr>
              <a:t>Leusden en elkaar beter kennen en weten te vinden. </a:t>
            </a:r>
            <a:r>
              <a:rPr lang="nl-NL" dirty="0">
                <a:solidFill>
                  <a:srgbClr val="3E3D2D"/>
                </a:solidFill>
              </a:rPr>
              <a:t>Dat merken patiënten en cliënten.</a:t>
            </a:r>
          </a:p>
          <a:p>
            <a:r>
              <a:rPr lang="nl-NL" dirty="0">
                <a:solidFill>
                  <a:srgbClr val="3E3D2D"/>
                </a:solidFill>
              </a:rPr>
              <a:t>Er zijn korte </a:t>
            </a:r>
            <a:r>
              <a:rPr lang="nl-NL" dirty="0" smtClean="0">
                <a:solidFill>
                  <a:srgbClr val="3E3D2D"/>
                </a:solidFill>
              </a:rPr>
              <a:t>lijnen </a:t>
            </a:r>
            <a:r>
              <a:rPr lang="nl-NL" dirty="0">
                <a:solidFill>
                  <a:srgbClr val="3E3D2D"/>
                </a:solidFill>
              </a:rPr>
              <a:t>tussen professionals in het medische, sociale en maatschappelijk domein. Daardoor hebben inwoners sneller de juiste professional voor zich die hen kan helpen of </a:t>
            </a:r>
            <a:r>
              <a:rPr lang="nl-NL" dirty="0" smtClean="0">
                <a:solidFill>
                  <a:srgbClr val="3E3D2D"/>
                </a:solidFill>
              </a:rPr>
              <a:t>ondersteunen.</a:t>
            </a:r>
            <a:endParaRPr lang="nl-NL" dirty="0">
              <a:solidFill>
                <a:srgbClr val="3E3D2D"/>
              </a:solidFill>
            </a:endParaRPr>
          </a:p>
          <a:p>
            <a:r>
              <a:rPr lang="nl-NL" dirty="0">
                <a:solidFill>
                  <a:srgbClr val="3E3D2D"/>
                </a:solidFill>
              </a:rPr>
              <a:t>De zorg wordt goedkoper door meer preventie en </a:t>
            </a:r>
            <a:r>
              <a:rPr lang="nl-NL" dirty="0" smtClean="0">
                <a:solidFill>
                  <a:srgbClr val="3E3D2D"/>
                </a:solidFill>
              </a:rPr>
              <a:t>minder of gerichter doorverwijzen</a:t>
            </a:r>
            <a:r>
              <a:rPr lang="nl-NL" dirty="0">
                <a:solidFill>
                  <a:srgbClr val="3E3D2D"/>
                </a:solidFill>
              </a:rPr>
              <a:t>. </a:t>
            </a:r>
          </a:p>
          <a:p>
            <a:r>
              <a:rPr lang="nl-NL" dirty="0">
                <a:solidFill>
                  <a:srgbClr val="3E3D2D"/>
                </a:solidFill>
              </a:rPr>
              <a:t>De specialisaties van huisartsen en fysiotherapeuten zijn, </a:t>
            </a:r>
            <a:r>
              <a:rPr lang="nl-NL" dirty="0" smtClean="0">
                <a:solidFill>
                  <a:srgbClr val="3E3D2D"/>
                </a:solidFill>
              </a:rPr>
              <a:t>niet alleen onderling, maar ook </a:t>
            </a:r>
            <a:r>
              <a:rPr lang="nl-NL" dirty="0">
                <a:solidFill>
                  <a:srgbClr val="3E3D2D"/>
                </a:solidFill>
              </a:rPr>
              <a:t>voor de </a:t>
            </a:r>
            <a:r>
              <a:rPr lang="nl-NL" dirty="0" smtClean="0">
                <a:solidFill>
                  <a:srgbClr val="3E3D2D"/>
                </a:solidFill>
              </a:rPr>
              <a:t>inwoners goed </a:t>
            </a:r>
            <a:r>
              <a:rPr lang="nl-NL" dirty="0">
                <a:solidFill>
                  <a:srgbClr val="3E3D2D"/>
                </a:solidFill>
              </a:rPr>
              <a:t>in beeld.</a:t>
            </a:r>
          </a:p>
          <a:p>
            <a:endParaRPr lang="nl-NL" dirty="0">
              <a:solidFill>
                <a:srgbClr val="3E3D2D"/>
              </a:solidFill>
            </a:endParaRPr>
          </a:p>
        </p:txBody>
      </p:sp>
    </p:spTree>
    <p:extLst>
      <p:ext uri="{BB962C8B-B14F-4D97-AF65-F5344CB8AC3E}">
        <p14:creationId xmlns:p14="http://schemas.microsoft.com/office/powerpoint/2010/main" val="140099876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Hoe </a:t>
            </a:r>
            <a:r>
              <a:rPr lang="nl-NL" dirty="0" smtClean="0"/>
              <a:t>ziet </a:t>
            </a:r>
            <a:r>
              <a:rPr lang="nl-NL" dirty="0"/>
              <a:t>de </a:t>
            </a:r>
            <a:r>
              <a:rPr lang="nl-NL" dirty="0" smtClean="0"/>
              <a:t>SEL samenwerking eruit?</a:t>
            </a:r>
            <a:r>
              <a:rPr lang="nl-NL" dirty="0"/>
              <a:t/>
            </a:r>
            <a:br>
              <a:rPr lang="nl-NL" dirty="0"/>
            </a:br>
            <a:endParaRPr lang="nl-NL" dirty="0"/>
          </a:p>
        </p:txBody>
      </p:sp>
      <p:sp>
        <p:nvSpPr>
          <p:cNvPr id="3" name="Tijdelijke aanduiding voor inhoud 2"/>
          <p:cNvSpPr>
            <a:spLocks noGrp="1"/>
          </p:cNvSpPr>
          <p:nvPr>
            <p:ph idx="1"/>
          </p:nvPr>
        </p:nvSpPr>
        <p:spPr>
          <a:xfrm>
            <a:off x="498474" y="1981200"/>
            <a:ext cx="7825284" cy="4144963"/>
          </a:xfrm>
        </p:spPr>
        <p:txBody>
          <a:bodyPr>
            <a:normAutofit fontScale="92500" lnSpcReduction="20000"/>
          </a:bodyPr>
          <a:lstStyle/>
          <a:p>
            <a:r>
              <a:rPr lang="nl-NL" b="1" dirty="0">
                <a:solidFill>
                  <a:srgbClr val="3E3D2D"/>
                </a:solidFill>
              </a:rPr>
              <a:t>Deelnemers aan de </a:t>
            </a:r>
            <a:r>
              <a:rPr lang="nl-NL" b="1" dirty="0" smtClean="0">
                <a:solidFill>
                  <a:srgbClr val="3E3D2D"/>
                </a:solidFill>
              </a:rPr>
              <a:t>SEL 2017</a:t>
            </a:r>
            <a:endParaRPr lang="nl-NL" b="1" dirty="0">
              <a:solidFill>
                <a:srgbClr val="3E3D2D"/>
              </a:solidFill>
            </a:endParaRPr>
          </a:p>
          <a:p>
            <a:pPr lvl="1"/>
            <a:r>
              <a:rPr lang="nl-NL" dirty="0">
                <a:solidFill>
                  <a:srgbClr val="3E3D2D"/>
                </a:solidFill>
              </a:rPr>
              <a:t>5</a:t>
            </a:r>
            <a:r>
              <a:rPr lang="nl-NL" dirty="0" smtClean="0">
                <a:solidFill>
                  <a:srgbClr val="3E3D2D"/>
                </a:solidFill>
              </a:rPr>
              <a:t> </a:t>
            </a:r>
            <a:r>
              <a:rPr lang="nl-NL" dirty="0">
                <a:solidFill>
                  <a:srgbClr val="3E3D2D"/>
                </a:solidFill>
              </a:rPr>
              <a:t>(van de 7) huisartsenpraktijken</a:t>
            </a:r>
          </a:p>
          <a:p>
            <a:pPr lvl="1"/>
            <a:r>
              <a:rPr lang="nl-NL" dirty="0">
                <a:solidFill>
                  <a:srgbClr val="3E3D2D"/>
                </a:solidFill>
              </a:rPr>
              <a:t>Alle </a:t>
            </a:r>
            <a:r>
              <a:rPr lang="nl-NL" dirty="0" smtClean="0">
                <a:solidFill>
                  <a:srgbClr val="3E3D2D"/>
                </a:solidFill>
              </a:rPr>
              <a:t>fysiotherapiepraktijken</a:t>
            </a:r>
          </a:p>
          <a:p>
            <a:r>
              <a:rPr lang="nl-NL" b="1" dirty="0" smtClean="0">
                <a:solidFill>
                  <a:srgbClr val="3E3D2D"/>
                </a:solidFill>
              </a:rPr>
              <a:t>Directe samenwerkingspartners in Leusden/Achterveld</a:t>
            </a:r>
            <a:endParaRPr lang="nl-NL" b="1" dirty="0">
              <a:solidFill>
                <a:srgbClr val="3E3D2D"/>
              </a:solidFill>
            </a:endParaRPr>
          </a:p>
          <a:p>
            <a:pPr lvl="1"/>
            <a:r>
              <a:rPr lang="nl-NL" dirty="0">
                <a:solidFill>
                  <a:srgbClr val="3E3D2D"/>
                </a:solidFill>
              </a:rPr>
              <a:t>Bewonersinitiatieven</a:t>
            </a:r>
          </a:p>
          <a:p>
            <a:pPr lvl="1"/>
            <a:r>
              <a:rPr lang="nl-NL" dirty="0">
                <a:solidFill>
                  <a:srgbClr val="3E3D2D"/>
                </a:solidFill>
              </a:rPr>
              <a:t>Gemeente</a:t>
            </a:r>
          </a:p>
          <a:p>
            <a:pPr lvl="1"/>
            <a:r>
              <a:rPr lang="nl-NL" dirty="0">
                <a:solidFill>
                  <a:srgbClr val="3E3D2D"/>
                </a:solidFill>
              </a:rPr>
              <a:t>Diëtisten</a:t>
            </a:r>
          </a:p>
          <a:p>
            <a:pPr lvl="1"/>
            <a:r>
              <a:rPr lang="nl-NL" dirty="0">
                <a:solidFill>
                  <a:srgbClr val="3E3D2D"/>
                </a:solidFill>
              </a:rPr>
              <a:t>Psychologen</a:t>
            </a:r>
          </a:p>
          <a:p>
            <a:pPr lvl="1"/>
            <a:r>
              <a:rPr lang="nl-NL" dirty="0">
                <a:solidFill>
                  <a:srgbClr val="3E3D2D"/>
                </a:solidFill>
              </a:rPr>
              <a:t>Thuiszorgorganisaties</a:t>
            </a:r>
          </a:p>
          <a:p>
            <a:pPr lvl="1"/>
            <a:r>
              <a:rPr lang="nl-NL" dirty="0">
                <a:solidFill>
                  <a:srgbClr val="3E3D2D"/>
                </a:solidFill>
              </a:rPr>
              <a:t>Buurtsportcoaches</a:t>
            </a:r>
          </a:p>
          <a:p>
            <a:pPr lvl="1"/>
            <a:r>
              <a:rPr lang="nl-NL" dirty="0">
                <a:solidFill>
                  <a:srgbClr val="3E3D2D"/>
                </a:solidFill>
              </a:rPr>
              <a:t>Larikslaan2</a:t>
            </a:r>
          </a:p>
          <a:p>
            <a:pPr lvl="1"/>
            <a:r>
              <a:rPr lang="nl-NL" dirty="0">
                <a:solidFill>
                  <a:srgbClr val="3E3D2D"/>
                </a:solidFill>
              </a:rPr>
              <a:t>VVV</a:t>
            </a:r>
          </a:p>
          <a:p>
            <a:pPr lvl="1"/>
            <a:r>
              <a:rPr lang="nl-NL" dirty="0">
                <a:solidFill>
                  <a:srgbClr val="3E3D2D"/>
                </a:solidFill>
              </a:rPr>
              <a:t>GEZ in Achterveld: SESA</a:t>
            </a:r>
          </a:p>
        </p:txBody>
      </p:sp>
    </p:spTree>
    <p:extLst>
      <p:ext uri="{BB962C8B-B14F-4D97-AF65-F5344CB8AC3E}">
        <p14:creationId xmlns:p14="http://schemas.microsoft.com/office/powerpoint/2010/main" val="132271167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9F2FDC0-CCED-C04E-AC02-4389E7E2F547}"/>
              </a:ext>
            </a:extLst>
          </p:cNvPr>
          <p:cNvSpPr>
            <a:spLocks noGrp="1"/>
          </p:cNvSpPr>
          <p:nvPr>
            <p:ph type="title"/>
          </p:nvPr>
        </p:nvSpPr>
        <p:spPr/>
        <p:txBody>
          <a:bodyPr/>
          <a:lstStyle/>
          <a:p>
            <a:r>
              <a:rPr lang="nl-NL" dirty="0" smtClean="0"/>
              <a:t>Doelstellingen en plannen </a:t>
            </a:r>
            <a:r>
              <a:rPr lang="nl-NL" dirty="0"/>
              <a:t>2018</a:t>
            </a:r>
          </a:p>
        </p:txBody>
      </p:sp>
      <p:sp>
        <p:nvSpPr>
          <p:cNvPr id="3" name="Tijdelijke aanduiding voor inhoud 2">
            <a:extLst>
              <a:ext uri="{FF2B5EF4-FFF2-40B4-BE49-F238E27FC236}">
                <a16:creationId xmlns:a16="http://schemas.microsoft.com/office/drawing/2014/main" xmlns="" id="{A488E637-6992-BF48-9667-23AFFB8FAA6F}"/>
              </a:ext>
            </a:extLst>
          </p:cNvPr>
          <p:cNvSpPr>
            <a:spLocks noGrp="1"/>
          </p:cNvSpPr>
          <p:nvPr>
            <p:ph idx="1"/>
          </p:nvPr>
        </p:nvSpPr>
        <p:spPr>
          <a:xfrm>
            <a:off x="498474" y="1960927"/>
            <a:ext cx="7935253" cy="4732766"/>
          </a:xfrm>
        </p:spPr>
        <p:txBody>
          <a:bodyPr>
            <a:normAutofit/>
          </a:bodyPr>
          <a:lstStyle/>
          <a:p>
            <a:r>
              <a:rPr lang="nl-NL" dirty="0" smtClean="0">
                <a:solidFill>
                  <a:srgbClr val="3E3D2D"/>
                </a:solidFill>
              </a:rPr>
              <a:t>Verdere opbouw van de organisatie SEL:</a:t>
            </a:r>
          </a:p>
          <a:p>
            <a:pPr lvl="1">
              <a:buFont typeface="Wingdings" panose="05000000000000000000" pitchFamily="2" charset="2"/>
              <a:buChar char="§"/>
            </a:pPr>
            <a:r>
              <a:rPr lang="nl-NL" dirty="0" smtClean="0">
                <a:solidFill>
                  <a:srgbClr val="3E3D2D"/>
                </a:solidFill>
              </a:rPr>
              <a:t>6 (van de 7) huisartspraktijken inmiddels aangesloten</a:t>
            </a:r>
          </a:p>
          <a:p>
            <a:pPr lvl="1">
              <a:buFont typeface="Wingdings" panose="05000000000000000000" pitchFamily="2" charset="2"/>
              <a:buChar char="§"/>
            </a:pPr>
            <a:r>
              <a:rPr lang="nl-NL" dirty="0" smtClean="0">
                <a:solidFill>
                  <a:srgbClr val="3E3D2D"/>
                </a:solidFill>
              </a:rPr>
              <a:t>Proactief </a:t>
            </a:r>
            <a:r>
              <a:rPr lang="nl-NL" dirty="0">
                <a:solidFill>
                  <a:srgbClr val="3E3D2D"/>
                </a:solidFill>
              </a:rPr>
              <a:t>nieuwe disciplines </a:t>
            </a:r>
            <a:r>
              <a:rPr lang="nl-NL" dirty="0" smtClean="0">
                <a:solidFill>
                  <a:srgbClr val="3E3D2D"/>
                </a:solidFill>
              </a:rPr>
              <a:t>benaderen voor deelname: </a:t>
            </a:r>
            <a:r>
              <a:rPr lang="nl-NL" dirty="0">
                <a:solidFill>
                  <a:srgbClr val="3E3D2D"/>
                </a:solidFill>
              </a:rPr>
              <a:t>diëtisten, psychologen, </a:t>
            </a:r>
            <a:r>
              <a:rPr lang="nl-NL" dirty="0" smtClean="0">
                <a:solidFill>
                  <a:srgbClr val="3E3D2D"/>
                </a:solidFill>
              </a:rPr>
              <a:t>apothekers</a:t>
            </a:r>
          </a:p>
          <a:p>
            <a:pPr lvl="1">
              <a:buFont typeface="Wingdings" panose="05000000000000000000" pitchFamily="2" charset="2"/>
              <a:buChar char="§"/>
            </a:pPr>
            <a:r>
              <a:rPr lang="nl-NL" dirty="0" smtClean="0">
                <a:solidFill>
                  <a:srgbClr val="3E3D2D"/>
                </a:solidFill>
              </a:rPr>
              <a:t>Bewonersinitiatieven: inwoners krijgen meer </a:t>
            </a:r>
            <a:r>
              <a:rPr lang="nl-NL" dirty="0">
                <a:solidFill>
                  <a:srgbClr val="3E3D2D"/>
                </a:solidFill>
              </a:rPr>
              <a:t>invloed op het zorgaanbod doordat ze meedenken met de SEL. Het aanbod wordt afgestemd op de zorgvraag.</a:t>
            </a:r>
          </a:p>
          <a:p>
            <a:pPr lvl="1">
              <a:buFont typeface="Wingdings" panose="05000000000000000000" pitchFamily="2" charset="2"/>
              <a:buChar char="§"/>
            </a:pPr>
            <a:r>
              <a:rPr lang="nl-NL" dirty="0" smtClean="0">
                <a:solidFill>
                  <a:srgbClr val="3E3D2D"/>
                </a:solidFill>
              </a:rPr>
              <a:t>Financiering vanaf 2019</a:t>
            </a:r>
          </a:p>
          <a:p>
            <a:pPr lvl="1">
              <a:buFont typeface="Wingdings" panose="05000000000000000000" pitchFamily="2" charset="2"/>
              <a:buChar char="§"/>
            </a:pPr>
            <a:r>
              <a:rPr lang="nl-NL" dirty="0" smtClean="0">
                <a:solidFill>
                  <a:srgbClr val="3E3D2D"/>
                </a:solidFill>
              </a:rPr>
              <a:t>Positionering in de regio</a:t>
            </a:r>
          </a:p>
          <a:p>
            <a:r>
              <a:rPr lang="nl-NL" dirty="0" smtClean="0">
                <a:solidFill>
                  <a:srgbClr val="3E3D2D"/>
                </a:solidFill>
              </a:rPr>
              <a:t>Onderling/</a:t>
            </a:r>
            <a:r>
              <a:rPr lang="nl-NL" dirty="0" err="1" smtClean="0">
                <a:solidFill>
                  <a:srgbClr val="3E3D2D"/>
                </a:solidFill>
              </a:rPr>
              <a:t>wijkbreed</a:t>
            </a:r>
            <a:r>
              <a:rPr lang="nl-NL" dirty="0" smtClean="0">
                <a:solidFill>
                  <a:srgbClr val="3E3D2D"/>
                </a:solidFill>
              </a:rPr>
              <a:t> </a:t>
            </a:r>
            <a:r>
              <a:rPr lang="nl-NL" dirty="0">
                <a:solidFill>
                  <a:srgbClr val="3E3D2D"/>
                </a:solidFill>
              </a:rPr>
              <a:t>leren en </a:t>
            </a:r>
            <a:r>
              <a:rPr lang="nl-NL" dirty="0" smtClean="0">
                <a:solidFill>
                  <a:srgbClr val="3E3D2D"/>
                </a:solidFill>
              </a:rPr>
              <a:t>ervaringsuitwisseling </a:t>
            </a:r>
            <a:r>
              <a:rPr lang="nl-NL" dirty="0">
                <a:solidFill>
                  <a:srgbClr val="3E3D2D"/>
                </a:solidFill>
              </a:rPr>
              <a:t>stimuleren via gezamenlijke scholing en </a:t>
            </a:r>
            <a:r>
              <a:rPr lang="nl-NL" dirty="0" smtClean="0">
                <a:solidFill>
                  <a:srgbClr val="3E3D2D"/>
                </a:solidFill>
              </a:rPr>
              <a:t>netwerkbijeenkomsten</a:t>
            </a:r>
            <a:endParaRPr lang="nl-NL" dirty="0">
              <a:solidFill>
                <a:srgbClr val="3E3D2D"/>
              </a:solidFill>
            </a:endParaRPr>
          </a:p>
          <a:p>
            <a:endParaRPr lang="nl-NL" dirty="0" smtClean="0">
              <a:solidFill>
                <a:srgbClr val="3E3D2D"/>
              </a:solidFill>
            </a:endParaRPr>
          </a:p>
          <a:p>
            <a:endParaRPr lang="nl-NL" dirty="0" smtClean="0">
              <a:solidFill>
                <a:srgbClr val="3E3D2D"/>
              </a:solidFill>
            </a:endParaRPr>
          </a:p>
          <a:p>
            <a:endParaRPr lang="nl-NL" dirty="0" smtClean="0">
              <a:solidFill>
                <a:srgbClr val="3E3D2D"/>
              </a:solidFill>
            </a:endParaRPr>
          </a:p>
          <a:p>
            <a:endParaRPr lang="nl-NL" dirty="0" smtClean="0">
              <a:solidFill>
                <a:srgbClr val="3E3D2D"/>
              </a:solidFill>
            </a:endParaRPr>
          </a:p>
          <a:p>
            <a:endParaRPr lang="nl-NL" dirty="0">
              <a:solidFill>
                <a:srgbClr val="3E3D2D"/>
              </a:solidFill>
            </a:endParaRPr>
          </a:p>
        </p:txBody>
      </p:sp>
    </p:spTree>
    <p:extLst>
      <p:ext uri="{BB962C8B-B14F-4D97-AF65-F5344CB8AC3E}">
        <p14:creationId xmlns:p14="http://schemas.microsoft.com/office/powerpoint/2010/main" val="142495135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9F2FDC0-CCED-C04E-AC02-4389E7E2F547}"/>
              </a:ext>
            </a:extLst>
          </p:cNvPr>
          <p:cNvSpPr>
            <a:spLocks noGrp="1"/>
          </p:cNvSpPr>
          <p:nvPr>
            <p:ph type="title"/>
          </p:nvPr>
        </p:nvSpPr>
        <p:spPr/>
        <p:txBody>
          <a:bodyPr/>
          <a:lstStyle/>
          <a:p>
            <a:r>
              <a:rPr lang="nl-NL" dirty="0" smtClean="0"/>
              <a:t>Doelstellingen en plannen </a:t>
            </a:r>
            <a:r>
              <a:rPr lang="nl-NL" dirty="0"/>
              <a:t>2018</a:t>
            </a:r>
          </a:p>
        </p:txBody>
      </p:sp>
      <p:sp>
        <p:nvSpPr>
          <p:cNvPr id="3" name="Tijdelijke aanduiding voor inhoud 2">
            <a:extLst>
              <a:ext uri="{FF2B5EF4-FFF2-40B4-BE49-F238E27FC236}">
                <a16:creationId xmlns:a16="http://schemas.microsoft.com/office/drawing/2014/main" xmlns="" id="{A488E637-6992-BF48-9667-23AFFB8FAA6F}"/>
              </a:ext>
            </a:extLst>
          </p:cNvPr>
          <p:cNvSpPr>
            <a:spLocks noGrp="1"/>
          </p:cNvSpPr>
          <p:nvPr>
            <p:ph idx="1"/>
          </p:nvPr>
        </p:nvSpPr>
        <p:spPr>
          <a:xfrm>
            <a:off x="498474" y="1600200"/>
            <a:ext cx="7935253" cy="4732766"/>
          </a:xfrm>
        </p:spPr>
        <p:txBody>
          <a:bodyPr>
            <a:normAutofit/>
          </a:bodyPr>
          <a:lstStyle/>
          <a:p>
            <a:r>
              <a:rPr lang="nl-NL" dirty="0">
                <a:solidFill>
                  <a:srgbClr val="3E3D2D"/>
                </a:solidFill>
              </a:rPr>
              <a:t>Implementatie Valpreventieprogramma</a:t>
            </a:r>
          </a:p>
          <a:p>
            <a:r>
              <a:rPr lang="nl-NL" dirty="0">
                <a:solidFill>
                  <a:srgbClr val="3E3D2D"/>
                </a:solidFill>
              </a:rPr>
              <a:t>Implementatie BART artrose in de 1</a:t>
            </a:r>
            <a:r>
              <a:rPr lang="nl-NL" baseline="30000" dirty="0">
                <a:solidFill>
                  <a:srgbClr val="3E3D2D"/>
                </a:solidFill>
              </a:rPr>
              <a:t>e</a:t>
            </a:r>
            <a:r>
              <a:rPr lang="nl-NL" dirty="0">
                <a:solidFill>
                  <a:srgbClr val="3E3D2D"/>
                </a:solidFill>
              </a:rPr>
              <a:t> lijn + verder met samenwerkingsafspraken 2</a:t>
            </a:r>
            <a:r>
              <a:rPr lang="nl-NL" baseline="30000" dirty="0">
                <a:solidFill>
                  <a:srgbClr val="3E3D2D"/>
                </a:solidFill>
              </a:rPr>
              <a:t>e</a:t>
            </a:r>
            <a:r>
              <a:rPr lang="nl-NL" dirty="0">
                <a:solidFill>
                  <a:srgbClr val="3E3D2D"/>
                </a:solidFill>
              </a:rPr>
              <a:t> lijn</a:t>
            </a:r>
          </a:p>
          <a:p>
            <a:r>
              <a:rPr lang="nl-NL" dirty="0">
                <a:solidFill>
                  <a:srgbClr val="3E3D2D"/>
                </a:solidFill>
              </a:rPr>
              <a:t>Nieuwe aanpak </a:t>
            </a:r>
            <a:r>
              <a:rPr lang="nl-NL" b="1" dirty="0" err="1" smtClean="0">
                <a:solidFill>
                  <a:srgbClr val="3E3D2D"/>
                </a:solidFill>
              </a:rPr>
              <a:t>Wandel</a:t>
            </a:r>
            <a:r>
              <a:rPr lang="nl-NL" dirty="0" err="1" smtClean="0">
                <a:solidFill>
                  <a:srgbClr val="3E3D2D"/>
                </a:solidFill>
              </a:rPr>
              <a:t>challenge</a:t>
            </a:r>
            <a:endParaRPr lang="nl-NL" dirty="0">
              <a:solidFill>
                <a:srgbClr val="3E3D2D"/>
              </a:solidFill>
            </a:endParaRPr>
          </a:p>
          <a:p>
            <a:r>
              <a:rPr lang="nl-NL" dirty="0">
                <a:solidFill>
                  <a:srgbClr val="3E3D2D"/>
                </a:solidFill>
              </a:rPr>
              <a:t>Leusden Fit</a:t>
            </a:r>
          </a:p>
          <a:p>
            <a:r>
              <a:rPr lang="nl-NL" dirty="0">
                <a:solidFill>
                  <a:srgbClr val="3E3D2D"/>
                </a:solidFill>
              </a:rPr>
              <a:t>Verder ontwikkelen en implementeren: </a:t>
            </a:r>
            <a:r>
              <a:rPr lang="nl-NL" dirty="0" smtClean="0">
                <a:solidFill>
                  <a:srgbClr val="3E3D2D"/>
                </a:solidFill>
              </a:rPr>
              <a:t>Slaapstoornissen</a:t>
            </a:r>
          </a:p>
          <a:p>
            <a:r>
              <a:rPr lang="nl-NL" dirty="0">
                <a:solidFill>
                  <a:srgbClr val="3E3D2D"/>
                </a:solidFill>
              </a:rPr>
              <a:t>Verder ontwikkelen en </a:t>
            </a:r>
            <a:r>
              <a:rPr lang="nl-NL" dirty="0" smtClean="0">
                <a:solidFill>
                  <a:srgbClr val="3E3D2D"/>
                </a:solidFill>
              </a:rPr>
              <a:t>implementeren: ADHD </a:t>
            </a:r>
            <a:r>
              <a:rPr lang="nl-NL" dirty="0">
                <a:solidFill>
                  <a:srgbClr val="3E3D2D"/>
                </a:solidFill>
              </a:rPr>
              <a:t>bij kinderen</a:t>
            </a:r>
          </a:p>
          <a:p>
            <a:r>
              <a:rPr lang="nl-NL" dirty="0">
                <a:solidFill>
                  <a:srgbClr val="3E3D2D"/>
                </a:solidFill>
              </a:rPr>
              <a:t>Nieuw programma: SOLK</a:t>
            </a:r>
          </a:p>
          <a:p>
            <a:endParaRPr lang="nl-NL" dirty="0" smtClean="0">
              <a:solidFill>
                <a:srgbClr val="3E3D2D"/>
              </a:solidFill>
            </a:endParaRPr>
          </a:p>
          <a:p>
            <a:endParaRPr lang="nl-NL" dirty="0">
              <a:solidFill>
                <a:srgbClr val="3E3D2D"/>
              </a:solidFill>
            </a:endParaRPr>
          </a:p>
          <a:p>
            <a:endParaRPr lang="nl-NL" dirty="0" smtClean="0">
              <a:solidFill>
                <a:srgbClr val="3E3D2D"/>
              </a:solidFill>
            </a:endParaRPr>
          </a:p>
          <a:p>
            <a:endParaRPr lang="nl-NL" dirty="0" smtClean="0">
              <a:solidFill>
                <a:srgbClr val="3E3D2D"/>
              </a:solidFill>
            </a:endParaRPr>
          </a:p>
          <a:p>
            <a:endParaRPr lang="nl-NL" dirty="0" smtClean="0">
              <a:solidFill>
                <a:srgbClr val="3E3D2D"/>
              </a:solidFill>
            </a:endParaRPr>
          </a:p>
          <a:p>
            <a:endParaRPr lang="nl-NL" dirty="0" smtClean="0">
              <a:solidFill>
                <a:srgbClr val="3E3D2D"/>
              </a:solidFill>
            </a:endParaRPr>
          </a:p>
          <a:p>
            <a:endParaRPr lang="nl-NL" dirty="0">
              <a:solidFill>
                <a:srgbClr val="3E3D2D"/>
              </a:solidFill>
            </a:endParaRPr>
          </a:p>
        </p:txBody>
      </p:sp>
    </p:spTree>
    <p:extLst>
      <p:ext uri="{BB962C8B-B14F-4D97-AF65-F5344CB8AC3E}">
        <p14:creationId xmlns:p14="http://schemas.microsoft.com/office/powerpoint/2010/main" val="62791433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800600" y="4624668"/>
            <a:ext cx="4038600" cy="582332"/>
          </a:xfrm>
        </p:spPr>
        <p:txBody>
          <a:bodyPr>
            <a:normAutofit/>
          </a:bodyPr>
          <a:lstStyle/>
          <a:p>
            <a:pPr algn="r"/>
            <a:r>
              <a:rPr lang="nl-NL" dirty="0" smtClean="0">
                <a:solidFill>
                  <a:schemeClr val="tx1"/>
                </a:solidFill>
              </a:rPr>
              <a:t>4</a:t>
            </a:r>
            <a:r>
              <a:rPr lang="nl-NL" baseline="30000" dirty="0" smtClean="0">
                <a:solidFill>
                  <a:schemeClr val="tx1"/>
                </a:solidFill>
              </a:rPr>
              <a:t>e</a:t>
            </a:r>
            <a:r>
              <a:rPr lang="nl-NL" dirty="0" smtClean="0">
                <a:solidFill>
                  <a:schemeClr val="tx1"/>
                </a:solidFill>
              </a:rPr>
              <a:t> netwerkbijeenkomst </a:t>
            </a:r>
            <a:endParaRPr lang="nl-NL" dirty="0">
              <a:solidFill>
                <a:schemeClr val="tx1"/>
              </a:solidFill>
            </a:endParaRPr>
          </a:p>
        </p:txBody>
      </p:sp>
      <p:sp>
        <p:nvSpPr>
          <p:cNvPr id="3" name="Subtitel 2"/>
          <p:cNvSpPr>
            <a:spLocks noGrp="1"/>
          </p:cNvSpPr>
          <p:nvPr>
            <p:ph type="subTitle" idx="1"/>
          </p:nvPr>
        </p:nvSpPr>
        <p:spPr>
          <a:xfrm>
            <a:off x="4800600" y="5143499"/>
            <a:ext cx="4038600" cy="748553"/>
          </a:xfrm>
        </p:spPr>
        <p:txBody>
          <a:bodyPr/>
          <a:lstStyle/>
          <a:p>
            <a:pPr algn="r"/>
            <a:endParaRPr lang="nl-NL" dirty="0" smtClean="0">
              <a:solidFill>
                <a:schemeClr val="tx1"/>
              </a:solidFill>
            </a:endParaRPr>
          </a:p>
          <a:p>
            <a:pPr algn="r"/>
            <a:r>
              <a:rPr lang="nl-NL" dirty="0" smtClean="0">
                <a:solidFill>
                  <a:schemeClr val="tx1"/>
                </a:solidFill>
              </a:rPr>
              <a:t>Woensdag 10 januari 2018</a:t>
            </a:r>
            <a:endParaRPr lang="nl-NL" dirty="0">
              <a:solidFill>
                <a:schemeClr val="tx1"/>
              </a:solidFill>
            </a:endParaRPr>
          </a:p>
        </p:txBody>
      </p:sp>
      <p:pic>
        <p:nvPicPr>
          <p:cNvPr id="4" name="Afbeelding 3" descr="Logo-SEL.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8101" y="4500008"/>
            <a:ext cx="4249438" cy="2116220"/>
          </a:xfrm>
          <a:prstGeom prst="rect">
            <a:avLst/>
          </a:prstGeom>
        </p:spPr>
      </p:pic>
    </p:spTree>
    <p:extLst>
      <p:ext uri="{BB962C8B-B14F-4D97-AF65-F5344CB8AC3E}">
        <p14:creationId xmlns:p14="http://schemas.microsoft.com/office/powerpoint/2010/main" val="226739651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Evaluatie en afsluiting</a:t>
            </a:r>
            <a:endParaRPr lang="nl-NL" dirty="0"/>
          </a:p>
        </p:txBody>
      </p:sp>
      <p:sp>
        <p:nvSpPr>
          <p:cNvPr id="3" name="Tijdelijke aanduiding voor inhoud 2"/>
          <p:cNvSpPr>
            <a:spLocks noGrp="1"/>
          </p:cNvSpPr>
          <p:nvPr>
            <p:ph idx="1"/>
          </p:nvPr>
        </p:nvSpPr>
        <p:spPr/>
        <p:txBody>
          <a:bodyPr>
            <a:normAutofit/>
          </a:bodyPr>
          <a:lstStyle/>
          <a:p>
            <a:endParaRPr lang="nl-NL" dirty="0" smtClean="0">
              <a:solidFill>
                <a:srgbClr val="3E3D2D"/>
              </a:solidFill>
            </a:endParaRPr>
          </a:p>
          <a:p>
            <a:endParaRPr lang="nl-NL" dirty="0">
              <a:solidFill>
                <a:srgbClr val="3E3D2D"/>
              </a:solidFill>
            </a:endParaRPr>
          </a:p>
          <a:p>
            <a:endParaRPr lang="nl-NL" dirty="0" smtClean="0">
              <a:solidFill>
                <a:srgbClr val="3E3D2D"/>
              </a:solidFill>
            </a:endParaRPr>
          </a:p>
          <a:p>
            <a:endParaRPr lang="nl-NL" dirty="0">
              <a:solidFill>
                <a:srgbClr val="3E3D2D"/>
              </a:solidFill>
            </a:endParaRPr>
          </a:p>
          <a:p>
            <a:endParaRPr lang="nl-NL" dirty="0" smtClean="0">
              <a:solidFill>
                <a:srgbClr val="3E3D2D"/>
              </a:solidFill>
            </a:endParaRPr>
          </a:p>
          <a:p>
            <a:r>
              <a:rPr lang="nl-NL" dirty="0" smtClean="0">
                <a:solidFill>
                  <a:srgbClr val="3E3D2D"/>
                </a:solidFill>
              </a:rPr>
              <a:t>Het staat of valt met</a:t>
            </a:r>
            <a:r>
              <a:rPr lang="mr-IN" dirty="0" smtClean="0">
                <a:solidFill>
                  <a:srgbClr val="3E3D2D"/>
                </a:solidFill>
              </a:rPr>
              <a:t>…</a:t>
            </a:r>
            <a:r>
              <a:rPr lang="nl-NL" dirty="0" smtClean="0">
                <a:solidFill>
                  <a:srgbClr val="3E3D2D"/>
                </a:solidFill>
              </a:rPr>
              <a:t>.</a:t>
            </a:r>
            <a:endParaRPr lang="nl-NL" dirty="0">
              <a:solidFill>
                <a:srgbClr val="3E3D2D"/>
              </a:solidFill>
            </a:endParaRPr>
          </a:p>
          <a:p>
            <a:r>
              <a:rPr lang="nl-NL" dirty="0" smtClean="0">
                <a:solidFill>
                  <a:srgbClr val="3E3D2D"/>
                </a:solidFill>
              </a:rPr>
              <a:t>Vooruitblik volgende bijeenkomst</a:t>
            </a:r>
          </a:p>
          <a:p>
            <a:endParaRPr lang="nl-NL" dirty="0">
              <a:solidFill>
                <a:srgbClr val="3E3D2D"/>
              </a:solidFill>
            </a:endParaRPr>
          </a:p>
        </p:txBody>
      </p:sp>
      <p:pic>
        <p:nvPicPr>
          <p:cNvPr id="7" name="Afbeelding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9129" y="1171386"/>
            <a:ext cx="5443343" cy="3383113"/>
          </a:xfrm>
          <a:prstGeom prst="rect">
            <a:avLst/>
          </a:prstGeom>
        </p:spPr>
      </p:pic>
    </p:spTree>
    <p:extLst>
      <p:ext uri="{BB962C8B-B14F-4D97-AF65-F5344CB8AC3E}">
        <p14:creationId xmlns:p14="http://schemas.microsoft.com/office/powerpoint/2010/main" val="85664498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800600" y="4624667"/>
            <a:ext cx="4038600" cy="803675"/>
          </a:xfrm>
        </p:spPr>
        <p:txBody>
          <a:bodyPr>
            <a:normAutofit fontScale="90000"/>
          </a:bodyPr>
          <a:lstStyle/>
          <a:p>
            <a:pPr algn="r"/>
            <a:r>
              <a:rPr lang="nl-NL" dirty="0" smtClean="0">
                <a:solidFill>
                  <a:schemeClr val="tx1"/>
                </a:solidFill>
              </a:rPr>
              <a:t>Werkgroep Communicatie</a:t>
            </a:r>
            <a:endParaRPr lang="nl-NL" dirty="0">
              <a:solidFill>
                <a:schemeClr val="tx1"/>
              </a:solidFill>
            </a:endParaRPr>
          </a:p>
        </p:txBody>
      </p:sp>
      <p:sp>
        <p:nvSpPr>
          <p:cNvPr id="3" name="Subtitel 2"/>
          <p:cNvSpPr>
            <a:spLocks noGrp="1"/>
          </p:cNvSpPr>
          <p:nvPr>
            <p:ph type="subTitle" idx="1"/>
          </p:nvPr>
        </p:nvSpPr>
        <p:spPr>
          <a:xfrm>
            <a:off x="4800600" y="5143499"/>
            <a:ext cx="4038600" cy="748553"/>
          </a:xfrm>
        </p:spPr>
        <p:txBody>
          <a:bodyPr/>
          <a:lstStyle/>
          <a:p>
            <a:pPr algn="r"/>
            <a:endParaRPr lang="nl-NL" dirty="0" smtClean="0">
              <a:solidFill>
                <a:schemeClr val="tx1"/>
              </a:solidFill>
            </a:endParaRPr>
          </a:p>
          <a:p>
            <a:pPr algn="r"/>
            <a:endParaRPr lang="nl-NL" dirty="0">
              <a:solidFill>
                <a:schemeClr val="tx1"/>
              </a:solidFill>
            </a:endParaRPr>
          </a:p>
        </p:txBody>
      </p:sp>
      <p:pic>
        <p:nvPicPr>
          <p:cNvPr id="4" name="Afbeelding 3" descr="Logo-SEL.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8101" y="4500008"/>
            <a:ext cx="4249438" cy="2116220"/>
          </a:xfrm>
          <a:prstGeom prst="rect">
            <a:avLst/>
          </a:prstGeom>
        </p:spPr>
      </p:pic>
    </p:spTree>
    <p:extLst>
      <p:ext uri="{BB962C8B-B14F-4D97-AF65-F5344CB8AC3E}">
        <p14:creationId xmlns:p14="http://schemas.microsoft.com/office/powerpoint/2010/main" val="34849131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Communicatierichtlijn:</a:t>
            </a:r>
            <a:br>
              <a:rPr lang="nl-NL" dirty="0" smtClean="0"/>
            </a:br>
            <a:endParaRPr lang="nl-NL" dirty="0"/>
          </a:p>
        </p:txBody>
      </p:sp>
      <p:sp>
        <p:nvSpPr>
          <p:cNvPr id="3" name="Tijdelijke aanduiding voor inhoud 2"/>
          <p:cNvSpPr>
            <a:spLocks noGrp="1"/>
          </p:cNvSpPr>
          <p:nvPr>
            <p:ph idx="1"/>
          </p:nvPr>
        </p:nvSpPr>
        <p:spPr>
          <a:xfrm>
            <a:off x="498474" y="1333500"/>
            <a:ext cx="7556313" cy="5114924"/>
          </a:xfrm>
        </p:spPr>
        <p:txBody>
          <a:bodyPr>
            <a:normAutofit/>
          </a:bodyPr>
          <a:lstStyle/>
          <a:p>
            <a:pPr>
              <a:buNone/>
            </a:pPr>
            <a:r>
              <a:rPr lang="nl-NL" b="1" dirty="0" smtClean="0">
                <a:solidFill>
                  <a:schemeClr val="tx2">
                    <a:lumMod val="60000"/>
                    <a:lumOff val="40000"/>
                  </a:schemeClr>
                </a:solidFill>
              </a:rPr>
              <a:t>1.Communicatie met elkaar vindt schriftelijk plaats via de zorgmail.</a:t>
            </a:r>
          </a:p>
          <a:p>
            <a:pPr>
              <a:buNone/>
            </a:pPr>
            <a:r>
              <a:rPr lang="nl-NL" b="1" dirty="0" smtClean="0">
                <a:solidFill>
                  <a:schemeClr val="tx2">
                    <a:lumMod val="60000"/>
                    <a:lumOff val="40000"/>
                  </a:schemeClr>
                </a:solidFill>
              </a:rPr>
              <a:t>2.Telefonisch contact vindt plaats via de lijn van het intercollegiaal contact, indien die niet aanwezig is geeft  HA per praktijk aan welke voorkeur zij hebben.</a:t>
            </a:r>
            <a:br>
              <a:rPr lang="nl-NL" b="1" dirty="0" smtClean="0">
                <a:solidFill>
                  <a:schemeClr val="tx2">
                    <a:lumMod val="60000"/>
                    <a:lumOff val="40000"/>
                  </a:schemeClr>
                </a:solidFill>
              </a:rPr>
            </a:br>
            <a:r>
              <a:rPr lang="nl-NL" b="1" dirty="0" smtClean="0">
                <a:solidFill>
                  <a:schemeClr val="tx2">
                    <a:lumMod val="60000"/>
                    <a:lumOff val="40000"/>
                  </a:schemeClr>
                </a:solidFill>
              </a:rPr>
              <a:t>Hiervan komt een lijst op de website.</a:t>
            </a:r>
          </a:p>
          <a:p>
            <a:pPr>
              <a:buNone/>
            </a:pPr>
            <a:r>
              <a:rPr lang="nl-NL" b="1" dirty="0" smtClean="0">
                <a:solidFill>
                  <a:schemeClr val="tx2">
                    <a:lumMod val="60000"/>
                    <a:lumOff val="40000"/>
                  </a:schemeClr>
                </a:solidFill>
              </a:rPr>
              <a:t>3. Aanvullende diagnostiek:  Als de FT aanvullende diagnostiek wil schrijft hij/zij, via de zorgmail, een verslag. Alleen bij alarmsymptomen  wordt er gebeld. De HA wil de patiënt dan graag zien en zo nodig verwijzen. </a:t>
            </a:r>
          </a:p>
          <a:p>
            <a:pPr>
              <a:buNone/>
            </a:pPr>
            <a:r>
              <a:rPr lang="nl-NL" b="1" dirty="0" smtClean="0">
                <a:solidFill>
                  <a:schemeClr val="tx2">
                    <a:lumMod val="60000"/>
                    <a:lumOff val="40000"/>
                  </a:schemeClr>
                </a:solidFill>
              </a:rPr>
              <a:t>4. De specialisaties per FT en HA worden op de</a:t>
            </a:r>
            <a:r>
              <a:rPr lang="nl-NL" b="1" u="sng" dirty="0" smtClean="0">
                <a:solidFill>
                  <a:schemeClr val="tx2">
                    <a:lumMod val="60000"/>
                    <a:lumOff val="40000"/>
                  </a:schemeClr>
                </a:solidFill>
              </a:rPr>
              <a:t> </a:t>
            </a:r>
            <a:r>
              <a:rPr lang="nl-NL" b="1" dirty="0" smtClean="0">
                <a:solidFill>
                  <a:schemeClr val="tx2">
                    <a:lumMod val="60000"/>
                    <a:lumOff val="40000"/>
                  </a:schemeClr>
                </a:solidFill>
              </a:rPr>
              <a:t>site van SEL geplaatst. Website wordt eens per half jaar geüpdate.</a:t>
            </a:r>
          </a:p>
          <a:p>
            <a:pPr>
              <a:buNone/>
            </a:pPr>
            <a:endParaRPr lang="nl-NL" b="1" dirty="0" smtClean="0"/>
          </a:p>
          <a:p>
            <a:pPr>
              <a:buNone/>
            </a:pPr>
            <a:endParaRPr lang="nl-NL" dirty="0"/>
          </a:p>
        </p:txBody>
      </p:sp>
    </p:spTree>
    <p:extLst>
      <p:ext uri="{BB962C8B-B14F-4D97-AF65-F5344CB8AC3E}">
        <p14:creationId xmlns:p14="http://schemas.microsoft.com/office/powerpoint/2010/main" val="143901416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8474" y="484094"/>
            <a:ext cx="7140576" cy="963706"/>
          </a:xfrm>
        </p:spPr>
        <p:txBody>
          <a:bodyPr/>
          <a:lstStyle/>
          <a:p>
            <a:r>
              <a:rPr lang="nl-NL" dirty="0" smtClean="0"/>
              <a:t>     </a:t>
            </a:r>
            <a:endParaRPr lang="nl-NL" dirty="0"/>
          </a:p>
        </p:txBody>
      </p:sp>
      <p:sp>
        <p:nvSpPr>
          <p:cNvPr id="3" name="Tijdelijke aanduiding voor inhoud 2"/>
          <p:cNvSpPr>
            <a:spLocks noGrp="1"/>
          </p:cNvSpPr>
          <p:nvPr>
            <p:ph idx="1"/>
          </p:nvPr>
        </p:nvSpPr>
        <p:spPr>
          <a:xfrm>
            <a:off x="498474" y="484094"/>
            <a:ext cx="7556313" cy="5840506"/>
          </a:xfrm>
        </p:spPr>
        <p:txBody>
          <a:bodyPr>
            <a:normAutofit/>
          </a:bodyPr>
          <a:lstStyle/>
          <a:p>
            <a:pPr>
              <a:buNone/>
            </a:pPr>
            <a:endParaRPr lang="nl-NL" b="1" dirty="0" smtClean="0"/>
          </a:p>
          <a:p>
            <a:pPr>
              <a:buNone/>
            </a:pPr>
            <a:r>
              <a:rPr lang="nl-NL" b="1" dirty="0" smtClean="0">
                <a:solidFill>
                  <a:srgbClr val="999773"/>
                </a:solidFill>
              </a:rPr>
              <a:t>5. </a:t>
            </a:r>
            <a:r>
              <a:rPr lang="nl-NL" b="1" dirty="0" err="1" smtClean="0">
                <a:solidFill>
                  <a:srgbClr val="999773"/>
                </a:solidFill>
              </a:rPr>
              <a:t>FT’s</a:t>
            </a:r>
            <a:r>
              <a:rPr lang="nl-NL" b="1" dirty="0" smtClean="0">
                <a:solidFill>
                  <a:srgbClr val="999773"/>
                </a:solidFill>
              </a:rPr>
              <a:t>  maken lijst voor </a:t>
            </a:r>
            <a:r>
              <a:rPr lang="nl-NL" b="1" dirty="0" err="1" smtClean="0">
                <a:solidFill>
                  <a:srgbClr val="999773"/>
                </a:solidFill>
              </a:rPr>
              <a:t>HA’s</a:t>
            </a:r>
            <a:r>
              <a:rPr lang="nl-NL" b="1" dirty="0" smtClean="0">
                <a:solidFill>
                  <a:srgbClr val="999773"/>
                </a:solidFill>
              </a:rPr>
              <a:t> waar wel/ geen verwijsbrief voor nodig is. Lijst komt op website.</a:t>
            </a:r>
          </a:p>
          <a:p>
            <a:pPr>
              <a:buNone/>
            </a:pPr>
            <a:r>
              <a:rPr lang="nl-NL" b="1" dirty="0" smtClean="0">
                <a:solidFill>
                  <a:srgbClr val="999773"/>
                </a:solidFill>
              </a:rPr>
              <a:t>6. Op het DTF bericht van de FT aan de HA staan de volgende gegevens:  Naam, klacht, rode vlag wel/niet, in behandeling wel/niet</a:t>
            </a:r>
          </a:p>
          <a:p>
            <a:pPr>
              <a:buNone/>
            </a:pPr>
            <a:r>
              <a:rPr lang="nl-NL" b="1" dirty="0" smtClean="0">
                <a:solidFill>
                  <a:srgbClr val="999773"/>
                </a:solidFill>
              </a:rPr>
              <a:t>    In de eindrapportage van de fysiotherapeut aan de huisarts staan de volgende gegevens: FT conclusie, normaal/ afwijkend beloop, samenvatting behandeling met tijdspad, conclusie</a:t>
            </a:r>
          </a:p>
          <a:p>
            <a:pPr>
              <a:buNone/>
            </a:pPr>
            <a:r>
              <a:rPr lang="nl-NL" b="1" dirty="0" smtClean="0">
                <a:solidFill>
                  <a:srgbClr val="999773"/>
                </a:solidFill>
              </a:rPr>
              <a:t>    bij minder als 5 behandelingen: probleem is opgelost</a:t>
            </a:r>
          </a:p>
          <a:p>
            <a:pPr>
              <a:buNone/>
            </a:pPr>
            <a:r>
              <a:rPr lang="nl-NL" b="1" dirty="0" smtClean="0">
                <a:solidFill>
                  <a:srgbClr val="999773"/>
                </a:solidFill>
              </a:rPr>
              <a:t>7. Voor de verwijzing van de HA naar de FT maken de </a:t>
            </a:r>
            <a:r>
              <a:rPr lang="nl-NL" b="1" dirty="0" err="1" smtClean="0">
                <a:solidFill>
                  <a:srgbClr val="999773"/>
                </a:solidFill>
              </a:rPr>
              <a:t>HA’s</a:t>
            </a:r>
            <a:r>
              <a:rPr lang="nl-NL" b="1" dirty="0" smtClean="0">
                <a:solidFill>
                  <a:srgbClr val="999773"/>
                </a:solidFill>
              </a:rPr>
              <a:t> gebruik van een automatisch gegenereerde brief uit het HIS</a:t>
            </a:r>
            <a:endParaRPr lang="nl-NL" dirty="0">
              <a:solidFill>
                <a:srgbClr val="999773"/>
              </a:solidFill>
            </a:endParaRPr>
          </a:p>
        </p:txBody>
      </p:sp>
    </p:spTree>
    <p:extLst>
      <p:ext uri="{BB962C8B-B14F-4D97-AF65-F5344CB8AC3E}">
        <p14:creationId xmlns:p14="http://schemas.microsoft.com/office/powerpoint/2010/main" val="180187978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Verwijzingen Fysiotherapie</a:t>
            </a:r>
            <a:endParaRPr lang="nl-NL" dirty="0"/>
          </a:p>
        </p:txBody>
      </p:sp>
      <p:sp>
        <p:nvSpPr>
          <p:cNvPr id="3" name="Tijdelijke aanduiding voor inhoud 2"/>
          <p:cNvSpPr>
            <a:spLocks noGrp="1"/>
          </p:cNvSpPr>
          <p:nvPr>
            <p:ph idx="1"/>
          </p:nvPr>
        </p:nvSpPr>
        <p:spPr>
          <a:xfrm>
            <a:off x="498474" y="1600200"/>
            <a:ext cx="7556313" cy="4525963"/>
          </a:xfrm>
        </p:spPr>
        <p:txBody>
          <a:bodyPr>
            <a:normAutofit fontScale="92500" lnSpcReduction="10000"/>
          </a:bodyPr>
          <a:lstStyle/>
          <a:p>
            <a:r>
              <a:rPr lang="nl-NL" dirty="0" smtClean="0">
                <a:solidFill>
                  <a:srgbClr val="999773"/>
                </a:solidFill>
              </a:rPr>
              <a:t>Chronische  aandoeningen fysiotherapie moeten verplicht via specialist of huisarts een verwijzing hebben.</a:t>
            </a:r>
          </a:p>
          <a:p>
            <a:r>
              <a:rPr lang="nl-NL" dirty="0" smtClean="0">
                <a:solidFill>
                  <a:srgbClr val="999773"/>
                </a:solidFill>
              </a:rPr>
              <a:t>Aandoeningen die hieronder vallen staan op de lijst Borst. Deze lijst wordt per jaar aangepast wat betreft aandoeningen en maximale duur van de behandelingen.</a:t>
            </a:r>
          </a:p>
          <a:p>
            <a:r>
              <a:rPr lang="nl-NL" dirty="0" smtClean="0">
                <a:solidFill>
                  <a:srgbClr val="999773"/>
                </a:solidFill>
              </a:rPr>
              <a:t>Eerste 20 behandelingen moet de patiënt zelf betalen (indien verzekerd via de aanvullende verzekering) daarna vallen de meeste aandoeningen  onder de basisverzekering en gaan de behandelingen van het eigen risico af.</a:t>
            </a:r>
          </a:p>
          <a:p>
            <a:r>
              <a:rPr lang="nl-NL" dirty="0" smtClean="0">
                <a:solidFill>
                  <a:srgbClr val="999773"/>
                </a:solidFill>
              </a:rPr>
              <a:t>Het kan dus zijn dat </a:t>
            </a:r>
            <a:r>
              <a:rPr lang="nl-NL" dirty="0" err="1" smtClean="0">
                <a:solidFill>
                  <a:srgbClr val="999773"/>
                </a:solidFill>
              </a:rPr>
              <a:t>FT’s</a:t>
            </a:r>
            <a:r>
              <a:rPr lang="nl-NL" dirty="0" smtClean="0">
                <a:solidFill>
                  <a:srgbClr val="999773"/>
                </a:solidFill>
              </a:rPr>
              <a:t> de HA vragen een verwijzing te schrijven indien een aandoening op de chronische lijst staat. Dit ondanks het feit dat fysiotherapie direct toegankelijk is.</a:t>
            </a:r>
          </a:p>
          <a:p>
            <a:pPr>
              <a:buNone/>
            </a:pPr>
            <a:r>
              <a:rPr lang="nl-NL" dirty="0" smtClean="0"/>
              <a:t>            </a:t>
            </a:r>
            <a:endParaRPr lang="nl-NL" dirty="0"/>
          </a:p>
        </p:txBody>
      </p:sp>
    </p:spTree>
    <p:extLst>
      <p:ext uri="{BB962C8B-B14F-4D97-AF65-F5344CB8AC3E}">
        <p14:creationId xmlns:p14="http://schemas.microsoft.com/office/powerpoint/2010/main" val="2919585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8474" y="1009650"/>
            <a:ext cx="7556313" cy="1600200"/>
          </a:xfrm>
        </p:spPr>
        <p:txBody>
          <a:bodyPr/>
          <a:lstStyle/>
          <a:p>
            <a:pPr algn="ctr"/>
            <a:r>
              <a:rPr lang="nl-NL" dirty="0" smtClean="0"/>
              <a:t>Namens de werkgroep communicatie:</a:t>
            </a:r>
            <a:br>
              <a:rPr lang="nl-NL" dirty="0" smtClean="0"/>
            </a:br>
            <a:endParaRPr lang="nl-NL" dirty="0"/>
          </a:p>
        </p:txBody>
      </p:sp>
      <p:sp>
        <p:nvSpPr>
          <p:cNvPr id="3" name="Tijdelijke aanduiding voor inhoud 2"/>
          <p:cNvSpPr>
            <a:spLocks noGrp="1"/>
          </p:cNvSpPr>
          <p:nvPr>
            <p:ph idx="1"/>
          </p:nvPr>
        </p:nvSpPr>
        <p:spPr/>
        <p:txBody>
          <a:bodyPr>
            <a:normAutofit/>
          </a:bodyPr>
          <a:lstStyle/>
          <a:p>
            <a:pPr algn="ctr">
              <a:buNone/>
            </a:pPr>
            <a:endParaRPr lang="nl-NL" dirty="0" smtClean="0">
              <a:solidFill>
                <a:schemeClr val="tx1"/>
              </a:solidFill>
            </a:endParaRPr>
          </a:p>
          <a:p>
            <a:pPr algn="ctr">
              <a:buNone/>
            </a:pPr>
            <a:endParaRPr lang="nl-NL" dirty="0" smtClean="0">
              <a:solidFill>
                <a:srgbClr val="999773"/>
              </a:solidFill>
            </a:endParaRPr>
          </a:p>
          <a:p>
            <a:pPr algn="ctr">
              <a:buNone/>
            </a:pPr>
            <a:r>
              <a:rPr lang="nl-NL" dirty="0" smtClean="0">
                <a:solidFill>
                  <a:srgbClr val="999773"/>
                </a:solidFill>
              </a:rPr>
              <a:t>Marjolein </a:t>
            </a:r>
            <a:r>
              <a:rPr lang="nl-NL" dirty="0" err="1" smtClean="0">
                <a:solidFill>
                  <a:srgbClr val="999773"/>
                </a:solidFill>
              </a:rPr>
              <a:t>Hanse</a:t>
            </a:r>
            <a:r>
              <a:rPr lang="nl-NL" dirty="0" smtClean="0">
                <a:solidFill>
                  <a:srgbClr val="999773"/>
                </a:solidFill>
              </a:rPr>
              <a:t>,  Eddy Hendriks,  Marnix van der Leest, </a:t>
            </a:r>
          </a:p>
          <a:p>
            <a:pPr algn="ctr">
              <a:buNone/>
            </a:pPr>
            <a:r>
              <a:rPr lang="nl-NL" dirty="0" smtClean="0">
                <a:solidFill>
                  <a:srgbClr val="999773"/>
                </a:solidFill>
              </a:rPr>
              <a:t>Janneke de </a:t>
            </a:r>
            <a:r>
              <a:rPr lang="nl-NL" dirty="0" err="1" smtClean="0">
                <a:solidFill>
                  <a:srgbClr val="999773"/>
                </a:solidFill>
              </a:rPr>
              <a:t>Rooy</a:t>
            </a:r>
            <a:r>
              <a:rPr lang="nl-NL" dirty="0" smtClean="0">
                <a:solidFill>
                  <a:srgbClr val="999773"/>
                </a:solidFill>
              </a:rPr>
              <a:t>,  Henriëtte </a:t>
            </a:r>
            <a:r>
              <a:rPr lang="nl-NL" dirty="0" err="1" smtClean="0">
                <a:solidFill>
                  <a:srgbClr val="999773"/>
                </a:solidFill>
              </a:rPr>
              <a:t>Stemerdink</a:t>
            </a:r>
            <a:r>
              <a:rPr lang="nl-NL" dirty="0" smtClean="0">
                <a:solidFill>
                  <a:srgbClr val="999773"/>
                </a:solidFill>
              </a:rPr>
              <a:t>,  </a:t>
            </a:r>
            <a:r>
              <a:rPr lang="nl-NL" dirty="0" err="1" smtClean="0">
                <a:solidFill>
                  <a:srgbClr val="999773"/>
                </a:solidFill>
              </a:rPr>
              <a:t>Diedeke</a:t>
            </a:r>
            <a:r>
              <a:rPr lang="nl-NL" dirty="0" smtClean="0">
                <a:solidFill>
                  <a:srgbClr val="999773"/>
                </a:solidFill>
              </a:rPr>
              <a:t> Wijk, </a:t>
            </a:r>
          </a:p>
          <a:p>
            <a:pPr algn="ctr">
              <a:buNone/>
            </a:pPr>
            <a:r>
              <a:rPr lang="nl-NL" dirty="0" err="1" smtClean="0">
                <a:solidFill>
                  <a:srgbClr val="999773"/>
                </a:solidFill>
              </a:rPr>
              <a:t>Wypke</a:t>
            </a:r>
            <a:r>
              <a:rPr lang="nl-NL" dirty="0" smtClean="0">
                <a:solidFill>
                  <a:srgbClr val="999773"/>
                </a:solidFill>
              </a:rPr>
              <a:t> </a:t>
            </a:r>
            <a:r>
              <a:rPr lang="nl-NL" dirty="0" err="1" smtClean="0">
                <a:solidFill>
                  <a:srgbClr val="999773"/>
                </a:solidFill>
              </a:rPr>
              <a:t>Zuidweg</a:t>
            </a:r>
            <a:r>
              <a:rPr lang="nl-NL" dirty="0" smtClean="0">
                <a:solidFill>
                  <a:srgbClr val="999773"/>
                </a:solidFill>
              </a:rPr>
              <a:t> en </a:t>
            </a:r>
            <a:r>
              <a:rPr lang="nl-NL" dirty="0" err="1" smtClean="0">
                <a:solidFill>
                  <a:srgbClr val="999773"/>
                </a:solidFill>
              </a:rPr>
              <a:t>Maryse</a:t>
            </a:r>
            <a:r>
              <a:rPr lang="nl-NL" dirty="0" smtClean="0">
                <a:solidFill>
                  <a:srgbClr val="999773"/>
                </a:solidFill>
              </a:rPr>
              <a:t> </a:t>
            </a:r>
            <a:r>
              <a:rPr lang="nl-NL" dirty="0" err="1" smtClean="0">
                <a:solidFill>
                  <a:srgbClr val="999773"/>
                </a:solidFill>
              </a:rPr>
              <a:t>Roelofszen</a:t>
            </a:r>
            <a:endParaRPr lang="nl-NL" dirty="0" smtClean="0">
              <a:solidFill>
                <a:srgbClr val="999773"/>
              </a:solidFill>
            </a:endParaRPr>
          </a:p>
          <a:p>
            <a:endParaRPr lang="nl-NL" dirty="0" smtClean="0"/>
          </a:p>
          <a:p>
            <a:endParaRPr lang="nl-NL" dirty="0"/>
          </a:p>
        </p:txBody>
      </p:sp>
    </p:spTree>
    <p:extLst>
      <p:ext uri="{BB962C8B-B14F-4D97-AF65-F5344CB8AC3E}">
        <p14:creationId xmlns:p14="http://schemas.microsoft.com/office/powerpoint/2010/main" val="3676469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Website</a:t>
            </a:r>
            <a:endParaRPr lang="nl-NL" dirty="0"/>
          </a:p>
        </p:txBody>
      </p:sp>
      <p:sp>
        <p:nvSpPr>
          <p:cNvPr id="3" name="Tijdelijke aanduiding voor inhoud 2"/>
          <p:cNvSpPr>
            <a:spLocks noGrp="1"/>
          </p:cNvSpPr>
          <p:nvPr>
            <p:ph idx="1"/>
          </p:nvPr>
        </p:nvSpPr>
        <p:spPr/>
        <p:txBody>
          <a:bodyPr>
            <a:normAutofit/>
          </a:bodyPr>
          <a:lstStyle/>
          <a:p>
            <a:pPr marL="0" indent="0" algn="ctr">
              <a:buNone/>
            </a:pPr>
            <a:endParaRPr lang="nl-NL" sz="2800" dirty="0" smtClean="0">
              <a:solidFill>
                <a:srgbClr val="999773"/>
              </a:solidFill>
            </a:endParaRPr>
          </a:p>
        </p:txBody>
      </p:sp>
    </p:spTree>
    <p:extLst>
      <p:ext uri="{BB962C8B-B14F-4D97-AF65-F5344CB8AC3E}">
        <p14:creationId xmlns:p14="http://schemas.microsoft.com/office/powerpoint/2010/main" val="714101507"/>
      </p:ext>
    </p:extLst>
  </p:cSld>
  <p:clrMapOvr>
    <a:masterClrMapping/>
  </p:clrMapOvr>
</p:sld>
</file>

<file path=ppt/theme/theme1.xml><?xml version="1.0" encoding="utf-8"?>
<a:theme xmlns:a="http://schemas.openxmlformats.org/drawingml/2006/main" name="THEMA SEL">
  <a:themeElements>
    <a:clrScheme name="Aangepast 7">
      <a:dk1>
        <a:srgbClr val="76B023"/>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Voordeel">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Voordeel">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THEMA SEL.thmx</Template>
  <TotalTime>762</TotalTime>
  <Words>841</Words>
  <Application>Microsoft Macintosh PowerPoint</Application>
  <PresentationFormat>Diavoorstelling (4:3)</PresentationFormat>
  <Paragraphs>120</Paragraphs>
  <Slides>19</Slides>
  <Notes>0</Notes>
  <HiddenSlides>0</HiddenSlides>
  <MMClips>0</MMClips>
  <ScaleCrop>false</ScaleCrop>
  <HeadingPairs>
    <vt:vector size="4" baseType="variant">
      <vt:variant>
        <vt:lpstr>Thema</vt:lpstr>
      </vt:variant>
      <vt:variant>
        <vt:i4>1</vt:i4>
      </vt:variant>
      <vt:variant>
        <vt:lpstr>Diatitels</vt:lpstr>
      </vt:variant>
      <vt:variant>
        <vt:i4>19</vt:i4>
      </vt:variant>
    </vt:vector>
  </HeadingPairs>
  <TitlesOfParts>
    <vt:vector size="20" baseType="lpstr">
      <vt:lpstr>THEMA SEL</vt:lpstr>
      <vt:lpstr>4e netwerkbijeenkomst </vt:lpstr>
      <vt:lpstr>Programma</vt:lpstr>
      <vt:lpstr>Terugblik 2017   Plannen 2018 </vt:lpstr>
      <vt:lpstr>Wat hebben we gedaan afgelopen jaar?</vt:lpstr>
      <vt:lpstr>Wat hebben we gedaan afgelopen jaar?</vt:lpstr>
      <vt:lpstr>Waarom?</vt:lpstr>
      <vt:lpstr>Resultaten Wat levert het op? </vt:lpstr>
      <vt:lpstr>Resultaten Wat levert het op?  </vt:lpstr>
      <vt:lpstr>Hoe ziet de SEL samenwerking eruit? </vt:lpstr>
      <vt:lpstr>Doelstellingen en plannen 2018</vt:lpstr>
      <vt:lpstr>Doelstellingen en plannen 2018</vt:lpstr>
      <vt:lpstr>4e netwerkbijeenkomst </vt:lpstr>
      <vt:lpstr>Evaluatie en afsluiting</vt:lpstr>
      <vt:lpstr>Werkgroep Communicatie</vt:lpstr>
      <vt:lpstr>Communicatierichtlijn: </vt:lpstr>
      <vt:lpstr>     </vt:lpstr>
      <vt:lpstr>Verwijzingen Fysiotherapie</vt:lpstr>
      <vt:lpstr>Namens de werkgroep communicatie: </vt:lpstr>
      <vt:lpstr>Website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Netwerkbijeenkomst  SEL</dc:title>
  <dc:subject/>
  <dc:creator>W. Zuidweg</dc:creator>
  <cp:keywords/>
  <dc:description/>
  <cp:lastModifiedBy>W. Zuidweg</cp:lastModifiedBy>
  <cp:revision>22</cp:revision>
  <dcterms:created xsi:type="dcterms:W3CDTF">2017-06-06T08:54:03Z</dcterms:created>
  <dcterms:modified xsi:type="dcterms:W3CDTF">2018-01-10T14:27:32Z</dcterms:modified>
  <cp:category/>
</cp:coreProperties>
</file>